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17.xml" Type="http://schemas.openxmlformats.org/officeDocument/2006/relationships/slide" Id="rId2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s/slide18.xml" Type="http://schemas.openxmlformats.org/officeDocument/2006/relationships/slide" Id="rId2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slides/slide19.xml" Type="http://schemas.openxmlformats.org/officeDocument/2006/relationships/slide" Id="rId24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0" name="Shape 1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0" name="Shape 1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8" name="Shape 1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0" x="0"/>
            <a:ext cy="46913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y="4662139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y="2490375" x="685800"/>
            <a:ext cy="2198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7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4836035" x="685800"/>
            <a:ext cy="10325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 sz="3600"/>
            </a:lvl1pPr>
            <a:lvl2pPr rtl="0">
              <a:spcBef>
                <a:spcPts val="0"/>
              </a:spcBef>
              <a:defRPr sz="3600"/>
            </a:lvl2pPr>
            <a:lvl3pPr rtl="0">
              <a:spcBef>
                <a:spcPts val="0"/>
              </a:spcBef>
              <a:defRPr sz="3600"/>
            </a:lvl3pPr>
            <a:lvl4pPr rtl="0">
              <a:spcBef>
                <a:spcPts val="0"/>
              </a:spcBef>
              <a:defRPr sz="3600"/>
            </a:lvl4pPr>
            <a:lvl5pPr rtl="0">
              <a:spcBef>
                <a:spcPts val="0"/>
              </a:spcBef>
              <a:defRPr sz="3600"/>
            </a:lvl5pPr>
            <a:lvl6pPr rtl="0">
              <a:spcBef>
                <a:spcPts val="0"/>
              </a:spcBef>
              <a:defRPr sz="3600"/>
            </a:lvl6pPr>
            <a:lvl7pPr rtl="0">
              <a:spcBef>
                <a:spcPts val="0"/>
              </a:spcBef>
              <a:defRPr sz="3600"/>
            </a:lvl7pPr>
            <a:lvl8pPr rtl="0">
              <a:spcBef>
                <a:spcPts val="0"/>
              </a:spcBef>
              <a:defRPr sz="3600"/>
            </a:lvl8pPr>
            <a:lvl9pPr rtl="0">
              <a:spcBef>
                <a:spcPts val="0"/>
              </a:spcBef>
              <a:defRPr sz="3600"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0" x="0"/>
            <a:ext cy="1532999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y="1503833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  <a:defRPr b="0" sz="1800">
                <a:solidFill>
                  <a:schemeClr val="dk2"/>
                </a:solidFill>
              </a:defRPr>
            </a:lvl1pPr>
            <a:lvl2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b="0" sz="1800">
                <a:solidFill>
                  <a:schemeClr val="dk2"/>
                </a:solidFill>
              </a:defRPr>
            </a:lvl2pPr>
            <a:lvl3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b="0" sz="1800">
                <a:solidFill>
                  <a:schemeClr val="dk2"/>
                </a:solidFill>
              </a:defRPr>
            </a:lvl3pPr>
            <a:lvl4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  <a:defRPr b="0" sz="1800">
                <a:solidFill>
                  <a:schemeClr val="dk2"/>
                </a:solidFill>
              </a:defRPr>
            </a:lvl4pPr>
            <a:lvl5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b="0" sz="1800">
                <a:solidFill>
                  <a:schemeClr val="dk2"/>
                </a:solidFill>
              </a:defRPr>
            </a:lvl5pPr>
            <a:lvl6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b="0" sz="1800">
                <a:solidFill>
                  <a:schemeClr val="dk2"/>
                </a:solidFill>
              </a:defRPr>
            </a:lvl6pPr>
            <a:lvl7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  <a:defRPr b="0" sz="1800">
                <a:solidFill>
                  <a:schemeClr val="dk2"/>
                </a:solidFill>
              </a:defRPr>
            </a:lvl7pPr>
            <a:lvl8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b="0" sz="1800">
                <a:solidFill>
                  <a:schemeClr val="dk2"/>
                </a:solidFill>
              </a:defRPr>
            </a:lvl8pPr>
            <a:lvl9pPr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b="0"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Shape 29"/>
          <p:cNvSpPr/>
          <p:nvPr/>
        </p:nvSpPr>
        <p:spPr>
          <a:xfrm>
            <a:off y="0" x="4274"/>
            <a:ext cy="5875200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y="5845828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2.pn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3.pn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4"/><Relationship Target="../media/image00.png" Type="http://schemas.openxmlformats.org/officeDocument/2006/relationships/image" Id="rId3"/><Relationship Target="../media/image08.png" Type="http://schemas.openxmlformats.org/officeDocument/2006/relationships/image" Id="rId5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1.pn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4.pn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09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10.png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5.png" Type="http://schemas.openxmlformats.org/officeDocument/2006/relationships/image" Id="rId4"/><Relationship Target="../media/image00.pn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support.extly.com" Type="http://schemas.openxmlformats.org/officeDocument/2006/relationships/hyperlink" TargetMode="External" Id="rId4"/><Relationship Target="../media/image00.png" Type="http://schemas.openxmlformats.org/officeDocument/2006/relationships/image" Id="rId3"/><Relationship Target="http://www.twitter.com/extly" Type="http://schemas.openxmlformats.org/officeDocument/2006/relationships/hyperlink" TargetMode="External" Id="rId6"/><Relationship Target="http://www.extly.com/forum/index.html" Type="http://schemas.openxmlformats.org/officeDocument/2006/relationships/hyperlink" TargetMode="External" Id="rId5"/><Relationship Target="https://www.facebook.com/Extly" Type="http://schemas.openxmlformats.org/officeDocument/2006/relationships/hyperlink" TargetMode="External" Id="rId7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extly.com/xtdir-building-an-advertising-catalog-for-joomla.html" Type="http://schemas.openxmlformats.org/officeDocument/2006/relationships/hyperlink" TargetMode="External" Id="rId4"/><Relationship Target="http://www.extly.com/guides-faq/75-extensions-for-sobipro-documentation/xtdir-for-sobipro/562-xtdir-for-sobipro-how-to-extend-your-directory.html" Type="http://schemas.openxmlformats.org/officeDocument/2006/relationships/hyperlink" TargetMode="External" Id="rId3"/><Relationship Target="../media/image00.png" Type="http://schemas.openxmlformats.org/officeDocument/2006/relationships/image" Id="rId5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s://www.akeebabackup.com/products/akeeba-subscriptions.html" Type="http://schemas.openxmlformats.org/officeDocument/2006/relationships/hyperlink" TargetMode="External" Id="rId4"/><Relationship Target="../media/image00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4"/><Relationship Target="../media/image00.png" Type="http://schemas.openxmlformats.org/officeDocument/2006/relationships/image" Id="rId3"/><Relationship Target="../media/image01.png" Type="http://schemas.openxmlformats.org/officeDocument/2006/relationships/image" Id="rId5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4"/><Relationship Target="../media/image00.png" Type="http://schemas.openxmlformats.org/officeDocument/2006/relationships/image" Id="rId3"/><Relationship Target="../media/image04.png" Type="http://schemas.openxmlformats.org/officeDocument/2006/relationships/image" Id="rId5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4"/><Relationship Target="../media/image00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y="2490375" x="685800"/>
            <a:ext cy="21984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XTDir for SobiPro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y="4802425" x="396525"/>
            <a:ext cy="1032599" cx="8567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>
                <a:solidFill>
                  <a:srgbClr val="000000"/>
                </a:solidFill>
              </a:rPr>
              <a:t>SobiPro and Akeeba Subscriptions Membership Management</a:t>
            </a:r>
          </a:p>
        </p:txBody>
      </p:sp>
      <p:sp>
        <p:nvSpPr>
          <p:cNvPr id="35" name="Shape 35"/>
          <p:cNvSpPr txBox="1"/>
          <p:nvPr/>
        </p:nvSpPr>
        <p:spPr>
          <a:xfrm>
            <a:off y="5948650" x="3281700"/>
            <a:ext cy="677100" cx="5580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r" rtl="0" lvl="0">
              <a:spcBef>
                <a:spcPts val="0"/>
              </a:spcBef>
              <a:buNone/>
            </a:pPr>
            <a:r>
              <a:rPr lang="es"/>
              <a:t>Presentation based on Joomla 3, SobiPro 1.1 and XTDir 5.4</a:t>
            </a:r>
          </a:p>
          <a:p>
            <a:pPr algn="r" rtl="0">
              <a:spcBef>
                <a:spcPts val="0"/>
              </a:spcBef>
              <a:buNone/>
            </a:pPr>
            <a:r>
              <a:rPr lang="es"/>
              <a:t>2014-07-22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209800" x="6134925"/>
            <a:ext cy="2438400" cx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y="1742600" x="457200"/>
            <a:ext cy="842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 txBox="1"/>
          <p:nvPr>
            <p:ph type="title"/>
          </p:nvPr>
        </p:nvSpPr>
        <p:spPr>
          <a:xfrm>
            <a:off y="274650" x="339625"/>
            <a:ext cy="1143000" cx="8347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Step 2: Akeeba Subscriptions - Creating subscriptions </a:t>
            </a:r>
          </a:p>
        </p:txBody>
      </p:sp>
      <p:pic>
        <p:nvPicPr>
          <p:cNvPr id="112" name="Shape 11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Shape 113"/>
          <p:cNvSpPr txBox="1"/>
          <p:nvPr/>
        </p:nvSpPr>
        <p:spPr>
          <a:xfrm>
            <a:off y="1926875" x="457200"/>
            <a:ext cy="3287700" cx="2829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>
                <a:solidFill>
                  <a:schemeClr val="dk1"/>
                </a:solidFill>
              </a:rPr>
              <a:t>Create a menu </a:t>
            </a:r>
            <a:r>
              <a:rPr lang="es"/>
              <a:t>to show subscriptions to customers 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4" name="Shape 114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368849" x="3450525"/>
            <a:ext cy="3085374" cx="5342549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y="1742600" x="457200"/>
            <a:ext cy="842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 txBox="1"/>
          <p:nvPr>
            <p:ph type="title"/>
          </p:nvPr>
        </p:nvSpPr>
        <p:spPr>
          <a:xfrm>
            <a:off y="274650" x="120275"/>
            <a:ext cy="1143000" cx="7615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/>
              <a:t>Step 3: Akeeba Subscriptions</a:t>
            </a:r>
            <a:r>
              <a:rPr lang="es">
                <a:solidFill>
                  <a:srgbClr val="FFFFFF"/>
                </a:solidFill>
              </a:rPr>
              <a:t> - Setting up a Payment Gateway</a:t>
            </a:r>
          </a:p>
        </p:txBody>
      </p:sp>
      <p:pic>
        <p:nvPicPr>
          <p:cNvPr id="121" name="Shape 12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81270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Shape 122"/>
          <p:cNvSpPr txBox="1"/>
          <p:nvPr/>
        </p:nvSpPr>
        <p:spPr>
          <a:xfrm>
            <a:off y="1926875" x="267100"/>
            <a:ext cy="4514699" cx="3037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s"/>
              <a:t>To process online payments automatically Payment gateway is required. Akeeba Subscriptions has integration with many popular payment gateways.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Go to Website Backend &gt; Plugin Manager, search and enable required payment processor plugin.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Click on it to edit its configuration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Fill your account details of the payment processor.</a:t>
            </a:r>
          </a:p>
        </p:txBody>
      </p:sp>
      <p:pic>
        <p:nvPicPr>
          <p:cNvPr id="123" name="Shape 12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328674" x="3304600"/>
            <a:ext cy="3330900" cx="557880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y="1742600" x="457200"/>
            <a:ext cy="842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 txBox="1"/>
          <p:nvPr>
            <p:ph type="title"/>
          </p:nvPr>
        </p:nvSpPr>
        <p:spPr>
          <a:xfrm>
            <a:off y="274650" x="339625"/>
            <a:ext cy="1143000" cx="8347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Step 4: XTDir - User Group Promotion</a:t>
            </a:r>
          </a:p>
        </p:txBody>
      </p:sp>
      <p:pic>
        <p:nvPicPr>
          <p:cNvPr id="130" name="Shape 13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Shape 131"/>
          <p:cNvSpPr txBox="1"/>
          <p:nvPr/>
        </p:nvSpPr>
        <p:spPr>
          <a:xfrm>
            <a:off y="1850200" x="339625"/>
            <a:ext cy="4514699" cx="3278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Go to Website Backend &gt; XTDir &gt; Promotions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Create a new Promotion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>
                <a:solidFill>
                  <a:schemeClr val="dk1"/>
                </a:solidFill>
              </a:rPr>
              <a:t>Fill Promotion details, and select “User Group” type, and the specific group.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2" name="Shape 132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850200" x="3757650"/>
            <a:ext cy="1691924" cx="4929174"/>
          </a:xfrm>
          <a:prstGeom prst="rect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  <p:pic>
        <p:nvPicPr>
          <p:cNvPr id="133" name="Shape 133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3542125" x="2727870"/>
            <a:ext cy="3053274" cx="5267799"/>
          </a:xfrm>
          <a:prstGeom prst="rect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 txBox="1"/>
          <p:nvPr/>
        </p:nvSpPr>
        <p:spPr>
          <a:xfrm>
            <a:off y="1850200" x="339625"/>
            <a:ext cy="4514699" cx="3278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b="1" lang="es"/>
              <a:t>Fill a Subscription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Receive a Transaction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Verify Subscription Status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Verify User Group Assignment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Check Promotion Assignment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Browse the new featured entry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 txBox="1"/>
          <p:nvPr>
            <p:ph type="title"/>
          </p:nvPr>
        </p:nvSpPr>
        <p:spPr>
          <a:xfrm>
            <a:off y="274650" x="97000"/>
            <a:ext cy="1143000" cx="8729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XTDir for SobiPro - </a:t>
            </a:r>
            <a:r>
              <a:rPr lang="es"/>
              <a:t>Akeeba Subscriptions</a:t>
            </a:r>
            <a:r>
              <a:rPr lang="es">
                <a:solidFill>
                  <a:srgbClr val="FFFFFF"/>
                </a:solidFill>
              </a:rPr>
              <a:t>: A Membership Case</a:t>
            </a:r>
          </a:p>
        </p:txBody>
      </p:sp>
      <p:pic>
        <p:nvPicPr>
          <p:cNvPr id="140" name="Shape 14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65824" x="7973575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Shape 141"/>
          <p:cNvSpPr/>
          <p:nvPr/>
        </p:nvSpPr>
        <p:spPr>
          <a:xfrm>
            <a:off y="1851450" x="3407100"/>
            <a:ext cy="503999" cx="5411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2" name="Shape 142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850200" x="4229428"/>
            <a:ext cy="4514699" cx="4590496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" name="Shape 147"/>
          <p:cNvSpPr txBox="1"/>
          <p:nvPr/>
        </p:nvSpPr>
        <p:spPr>
          <a:xfrm>
            <a:off y="1850200" x="339625"/>
            <a:ext cy="4514699" cx="3278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Fill a Subscription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b="1" lang="es"/>
              <a:t>Receive a Transaction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Verify Subscription Status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Verify User Group Assignment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Check Promotion Assignment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Browse the new featured entry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8" name="Shape 14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65824" x="805150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Shape 149"/>
          <p:cNvSpPr/>
          <p:nvPr/>
        </p:nvSpPr>
        <p:spPr>
          <a:xfrm>
            <a:off y="2223925" x="3023675"/>
            <a:ext cy="503999" cx="5411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50" name="Shape 150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959425" x="3696475"/>
            <a:ext cy="3076749" cx="5331474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  <p:sp>
        <p:nvSpPr>
          <p:cNvPr id="151" name="Shape 151"/>
          <p:cNvSpPr txBox="1"/>
          <p:nvPr>
            <p:ph type="title"/>
          </p:nvPr>
        </p:nvSpPr>
        <p:spPr>
          <a:xfrm>
            <a:off y="274650" x="93275"/>
            <a:ext cy="1143000" cx="8729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XTDir for SobiPro - </a:t>
            </a:r>
            <a:r>
              <a:rPr lang="es"/>
              <a:t>Akeeba Subscriptions</a:t>
            </a:r>
            <a:r>
              <a:rPr lang="es">
                <a:solidFill>
                  <a:srgbClr val="FFFFFF"/>
                </a:solidFill>
              </a:rPr>
              <a:t>: A Membership Case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" name="Shape 156"/>
          <p:cNvSpPr txBox="1"/>
          <p:nvPr/>
        </p:nvSpPr>
        <p:spPr>
          <a:xfrm>
            <a:off y="1850200" x="339625"/>
            <a:ext cy="4514699" cx="3278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>
                <a:solidFill>
                  <a:schemeClr val="dk1"/>
                </a:solidFill>
              </a:rPr>
              <a:t>Fill a Subscription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Receive a Transaction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b="1" lang="es"/>
              <a:t>Verify Subscription Status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Verify User Group Assignment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Check Promotion Assignment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Browse the new featured entry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57" name="Shape 15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80151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Shape 158"/>
          <p:cNvSpPr/>
          <p:nvPr/>
        </p:nvSpPr>
        <p:spPr>
          <a:xfrm>
            <a:off y="2637062" x="3253875"/>
            <a:ext cy="503999" cx="5411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59" name="Shape 159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324588" x="3889625"/>
            <a:ext cy="2208825" cx="501855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  <p:sp>
        <p:nvSpPr>
          <p:cNvPr id="160" name="Shape 160"/>
          <p:cNvSpPr txBox="1"/>
          <p:nvPr>
            <p:ph type="title"/>
          </p:nvPr>
        </p:nvSpPr>
        <p:spPr>
          <a:xfrm>
            <a:off y="274650" x="97000"/>
            <a:ext cy="1143000" cx="8729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XTDir for SobiPro - </a:t>
            </a:r>
            <a:r>
              <a:rPr lang="es"/>
              <a:t>Akeeba Subscriptions</a:t>
            </a:r>
            <a:r>
              <a:rPr lang="es">
                <a:solidFill>
                  <a:srgbClr val="FFFFFF"/>
                </a:solidFill>
              </a:rPr>
              <a:t>: A Membership Case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65" name="Shape 16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661324" x="3618325"/>
            <a:ext cy="1968574" cx="5394825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Shape 166"/>
          <p:cNvSpPr txBox="1"/>
          <p:nvPr/>
        </p:nvSpPr>
        <p:spPr>
          <a:xfrm>
            <a:off y="1850200" x="339625"/>
            <a:ext cy="4514699" cx="3278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Fill an Invoice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Receive a Transaction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Verify Subscription Status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b="1" lang="es"/>
              <a:t>Verify User Group Assignment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Check Promotion Assignment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Browse the new featured entry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67" name="Shape 167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456999" x="7929675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/>
          <p:nvPr/>
        </p:nvSpPr>
        <p:spPr>
          <a:xfrm>
            <a:off y="3907750" x="6587075"/>
            <a:ext cy="399600" cx="5411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9" name="Shape 169"/>
          <p:cNvSpPr txBox="1"/>
          <p:nvPr>
            <p:ph type="title"/>
          </p:nvPr>
        </p:nvSpPr>
        <p:spPr>
          <a:xfrm>
            <a:off y="274650" x="97000"/>
            <a:ext cy="1143000" cx="8729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XTDir for SobiPro - </a:t>
            </a:r>
            <a:r>
              <a:rPr lang="es"/>
              <a:t>Akeeba Subscriptions</a:t>
            </a:r>
            <a:r>
              <a:rPr lang="es">
                <a:solidFill>
                  <a:srgbClr val="FFFFFF"/>
                </a:solidFill>
              </a:rPr>
              <a:t>: A Membership Case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74" name="Shape 17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552200" x="3918850"/>
            <a:ext cy="1753599" cx="5062148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  <p:sp>
        <p:nvSpPr>
          <p:cNvPr id="175" name="Shape 175"/>
          <p:cNvSpPr txBox="1"/>
          <p:nvPr/>
        </p:nvSpPr>
        <p:spPr>
          <a:xfrm>
            <a:off y="1850200" x="339625"/>
            <a:ext cy="4514699" cx="3278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Fill an Invoice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Receive a Transaction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Verify Subscription Status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Verify User Group Assignment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b="1" lang="es"/>
              <a:t>Check Promotion Assignment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Browse the new featured entry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76" name="Shape 176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365824" x="80045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Shape 177"/>
          <p:cNvSpPr/>
          <p:nvPr/>
        </p:nvSpPr>
        <p:spPr>
          <a:xfrm>
            <a:off y="3243150" x="7841950"/>
            <a:ext cy="397799" cx="5411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" name="Shape 178"/>
          <p:cNvSpPr txBox="1"/>
          <p:nvPr>
            <p:ph type="title"/>
          </p:nvPr>
        </p:nvSpPr>
        <p:spPr>
          <a:xfrm>
            <a:off y="274650" x="97000"/>
            <a:ext cy="1143000" cx="8729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XTDir for SobiPro - </a:t>
            </a:r>
            <a:r>
              <a:rPr lang="es"/>
              <a:t>Akeeba Subscriptions</a:t>
            </a:r>
            <a:r>
              <a:rPr lang="es">
                <a:solidFill>
                  <a:srgbClr val="FFFFFF"/>
                </a:solidFill>
              </a:rPr>
              <a:t>: A Membership Case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y="5663875" x="3618325"/>
            <a:ext cy="425700" cx="5068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NOTE: Promotions are assigned after the indexing process is executed.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4" name="Shape 184"/>
          <p:cNvSpPr txBox="1"/>
          <p:nvPr/>
        </p:nvSpPr>
        <p:spPr>
          <a:xfrm>
            <a:off y="1850200" x="339625"/>
            <a:ext cy="4514699" cx="3278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Fill an Invoice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Receive a Transaction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Verify Subscription Status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Verify User Group Assignment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Check Promotion Assignment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b="1" lang="es"/>
              <a:t>Browse the new featured entry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85" name="Shape 18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988175"/>
            <a:ext cy="960650" cx="976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Shape 186"/>
          <p:cNvPicPr preferRelativeResize="0"/>
          <p:nvPr/>
        </p:nvPicPr>
        <p:blipFill rotWithShape="1">
          <a:blip r:embed="rId4"/>
          <a:srcRect t="24419" b="0" r="0" l="0"/>
          <a:stretch/>
        </p:blipFill>
        <p:spPr>
          <a:xfrm>
            <a:off y="2383474" x="3718250"/>
            <a:ext cy="2692050" cx="5068474"/>
          </a:xfrm>
          <a:prstGeom prst="rect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  <p:sp>
        <p:nvSpPr>
          <p:cNvPr id="187" name="Shape 187"/>
          <p:cNvSpPr/>
          <p:nvPr/>
        </p:nvSpPr>
        <p:spPr>
          <a:xfrm>
            <a:off y="4250650" x="3177050"/>
            <a:ext cy="503999" cx="5411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8" name="Shape 188"/>
          <p:cNvSpPr txBox="1"/>
          <p:nvPr/>
        </p:nvSpPr>
        <p:spPr>
          <a:xfrm>
            <a:off y="5663875" x="3618325"/>
            <a:ext cy="425700" cx="5068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chemeClr val="dk1"/>
                </a:solidFill>
              </a:rPr>
              <a:t>NOTE: Promoted Entries can be freely customized. Shown colors and layouts are for demo purposes only.</a:t>
            </a:r>
          </a:p>
        </p:txBody>
      </p:sp>
      <p:sp>
        <p:nvSpPr>
          <p:cNvPr id="189" name="Shape 189"/>
          <p:cNvSpPr txBox="1"/>
          <p:nvPr>
            <p:ph type="title"/>
          </p:nvPr>
        </p:nvSpPr>
        <p:spPr>
          <a:xfrm>
            <a:off y="274650" x="97000"/>
            <a:ext cy="1143000" cx="8729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XTDir for SobiPro - </a:t>
            </a:r>
            <a:r>
              <a:rPr lang="es"/>
              <a:t>Akeeba Subscriptions</a:t>
            </a:r>
            <a:r>
              <a:rPr lang="es">
                <a:solidFill>
                  <a:srgbClr val="FFFFFF"/>
                </a:solidFill>
              </a:rPr>
              <a:t>: A Membership Case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4" name="Shape 19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One last word</a:t>
            </a:r>
          </a:p>
        </p:txBody>
      </p:sp>
      <p:pic>
        <p:nvPicPr>
          <p:cNvPr id="195" name="Shape 19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Shape 196"/>
          <p:cNvSpPr txBox="1"/>
          <p:nvPr/>
        </p:nvSpPr>
        <p:spPr>
          <a:xfrm>
            <a:off y="1786800" x="576000"/>
            <a:ext cy="3284399" cx="811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000" lang="es"/>
              <a:t>We love your feedback, it's our way to improve.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 lvl="0">
              <a:spcBef>
                <a:spcPts val="0"/>
              </a:spcBef>
              <a:buNone/>
            </a:pPr>
            <a:r>
              <a:rPr sz="3000" lang="es"/>
              <a:t>This presentation was created with your help.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 lv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sz="3000" lang="es"/>
              <a:t>Please post a rating and a review at the #JED</a:t>
            </a:r>
          </a:p>
          <a:p>
            <a:pPr rtl="0" lv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sz="3000" lang="es"/>
              <a:t>It really helps ;-)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  <p:sp>
        <p:nvSpPr>
          <p:cNvPr id="197" name="Shape 197"/>
          <p:cNvSpPr txBox="1"/>
          <p:nvPr/>
        </p:nvSpPr>
        <p:spPr>
          <a:xfrm>
            <a:off y="4893450" x="519300"/>
            <a:ext cy="1328700" cx="8167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s"/>
              <a:t>Support: </a:t>
            </a:r>
            <a:r>
              <a:rPr u="sng" lang="es">
                <a:solidFill>
                  <a:schemeClr val="hlink"/>
                </a:solidFill>
                <a:hlinkClick r:id="rId4"/>
              </a:rPr>
              <a:t>http://support.extly.com</a:t>
            </a:r>
            <a:br>
              <a:rPr lang="es"/>
            </a:br>
            <a:r>
              <a:rPr lang="es"/>
              <a:t>Community Forum Support: </a:t>
            </a:r>
            <a:r>
              <a:rPr u="sng" lang="es">
                <a:solidFill>
                  <a:schemeClr val="hlink"/>
                </a:solidFill>
                <a:hlinkClick r:id="rId5"/>
              </a:rPr>
              <a:t>http://www.extly.com/forum/index.html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 rtl="0" lvl="0">
              <a:spcBef>
                <a:spcPts val="0"/>
              </a:spcBef>
              <a:buNone/>
            </a:pPr>
            <a:r>
              <a:rPr lang="es"/>
              <a:t>Twitter </a:t>
            </a:r>
            <a:r>
              <a:rPr u="sng" lang="es">
                <a:solidFill>
                  <a:schemeClr val="hlink"/>
                </a:solidFill>
                <a:hlinkClick r:id="rId6"/>
              </a:rPr>
              <a:t>@extly</a:t>
            </a:r>
          </a:p>
          <a:p>
            <a:pPr algn="ctr">
              <a:spcBef>
                <a:spcPts val="0"/>
              </a:spcBef>
              <a:buNone/>
            </a:pPr>
            <a:r>
              <a:rPr lang="es"/>
              <a:t>Facebook </a:t>
            </a:r>
            <a:r>
              <a:rPr u="sng" lang="es">
                <a:solidFill>
                  <a:schemeClr val="hlink"/>
                </a:solidFill>
                <a:hlinkClick r:id="rId7"/>
              </a:rPr>
              <a:t>facebook.com/extly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y="1600200" x="457200"/>
            <a:ext cy="3416400" cx="8164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s"/>
              <a:t>In this presentation, we are going to show how you can: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extend a SobiPro directory with XTDir,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manage subscriptions with Akeeba Subscriptions,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and promote entries with XTDir</a:t>
            </a:r>
          </a:p>
        </p:txBody>
      </p:sp>
      <p:sp>
        <p:nvSpPr>
          <p:cNvPr id="42" name="Shape 4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XTDir for SobiPro</a:t>
            </a:r>
          </a:p>
        </p:txBody>
      </p:sp>
      <p:pic>
        <p:nvPicPr>
          <p:cNvPr id="43" name="Shape 4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/>
              <a:t>Prerequisites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XTDir v5.4, or superior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SobiPro v1.1, or superior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Akeeba Subscriptions v4.1, or superior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Joomla v2.5 / v3, or superior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MySQL 5.5 (recommended), or superior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s"/>
              <a:t>PHP 5.3, or superior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XTDir for SobiPro - Akeeba Subscriptions</a:t>
            </a:r>
          </a:p>
        </p:txBody>
      </p:sp>
      <p:pic>
        <p:nvPicPr>
          <p:cNvPr id="50" name="Shape 5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>
            <p:ph idx="1" type="body"/>
          </p:nvPr>
        </p:nvSpPr>
        <p:spPr>
          <a:xfrm>
            <a:off y="1600200" x="457200"/>
            <a:ext cy="4967700" cx="8307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s"/>
              <a:t>In this tutorial, we’ve assumed you have a working XTDir for SobiPro installation.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sz="1400" lang="es"/>
              <a:t>To review the installation steps, visit: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u="sng" sz="1400" lang="es">
                <a:solidFill>
                  <a:schemeClr val="hlink"/>
                </a:solidFill>
                <a:hlinkClick r:id="rId3"/>
              </a:rPr>
              <a:t>XTDir - How to extend your directory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u="sng" sz="1400" lang="es">
                <a:solidFill>
                  <a:schemeClr val="hlink"/>
                </a:solidFill>
                <a:hlinkClick r:id="rId4"/>
              </a:rPr>
              <a:t>XTDir - Building an advertising catalog for Joomla!</a:t>
            </a:r>
          </a:p>
        </p:txBody>
      </p:sp>
      <p:sp>
        <p:nvSpPr>
          <p:cNvPr id="56" name="Shape 5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XTDir for SobiPro - Installation</a:t>
            </a:r>
          </a:p>
        </p:txBody>
      </p:sp>
      <p:pic>
        <p:nvPicPr>
          <p:cNvPr id="57" name="Shape 57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idx="1" type="body"/>
          </p:nvPr>
        </p:nvSpPr>
        <p:spPr>
          <a:xfrm>
            <a:off y="1742600" x="457200"/>
            <a:ext cy="842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 txBox="1"/>
          <p:nvPr>
            <p:ph type="title"/>
          </p:nvPr>
        </p:nvSpPr>
        <p:spPr>
          <a:xfrm>
            <a:off y="274650" x="339625"/>
            <a:ext cy="1143000" cx="8347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Akeeba Subscriptions - Creating Subscriptions to Sell</a:t>
            </a:r>
          </a:p>
        </p:txBody>
      </p:sp>
      <p:pic>
        <p:nvPicPr>
          <p:cNvPr id="64" name="Shape 6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/>
          <p:cNvSpPr txBox="1"/>
          <p:nvPr/>
        </p:nvSpPr>
        <p:spPr>
          <a:xfrm>
            <a:off y="2231825" x="339625"/>
            <a:ext cy="1682400" cx="8347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u="sng" b="1" sz="2400" lang="es">
                <a:solidFill>
                  <a:schemeClr val="hlink"/>
                </a:solidFill>
                <a:hlinkClick r:id="rId4"/>
              </a:rPr>
              <a:t>Akeeba Subscriptions</a:t>
            </a:r>
            <a:r>
              <a:rPr sz="2400" lang="es"/>
              <a:t> is a subscriptions management component for Joomla! 2.x/3.x.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sz="2400" lang="es"/>
              <a:t>It's built using the Joomla! RAD Framework (FOF) and the best practices which ensure stability and security.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idx="1" type="body"/>
          </p:nvPr>
        </p:nvSpPr>
        <p:spPr>
          <a:xfrm>
            <a:off y="1742600" x="457200"/>
            <a:ext cy="842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type="title"/>
          </p:nvPr>
        </p:nvSpPr>
        <p:spPr>
          <a:xfrm>
            <a:off y="274650" x="339625"/>
            <a:ext cy="1143000" cx="8347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XTDir for SobiPro and Akeeba Subscriptions 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y="1742600" x="457200"/>
            <a:ext cy="3494100" cx="789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3000" lang="es"/>
              <a:t>How it works:</a:t>
            </a:r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3000" lang="es"/>
              <a:t>XTDir Promotions for SobiPro are assigned according to Joomla User Groups. </a:t>
            </a:r>
          </a:p>
          <a:p>
            <a:pPr rtl="0" lvl="1" indent="-419100" marL="9144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sz="3000" lang="es"/>
              <a:t>E.g. “Premium Subscribers”</a:t>
            </a:r>
          </a:p>
          <a:p>
            <a:pPr rtl="0" lvl="0" indent="0" marL="457200">
              <a:spcBef>
                <a:spcPts val="0"/>
              </a:spcBef>
              <a:buNone/>
            </a:pPr>
            <a:r>
              <a:t/>
            </a:r>
            <a:endParaRPr sz="3000"/>
          </a:p>
          <a:p>
            <a:pPr rtl="0" lvl="0" indent="-4191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3000" lang="es"/>
              <a:t>Akeeba Subscriptions manages </a:t>
            </a:r>
            <a:r>
              <a:rPr sz="3000" lang="es">
                <a:solidFill>
                  <a:schemeClr val="dk1"/>
                </a:solidFill>
              </a:rPr>
              <a:t>assigned User Groups according to the Level status.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y="5379050" x="457075"/>
            <a:ext cy="1281900" cx="8449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s"/>
              <a:t>In the following steps, we are showing how to: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s"/>
              <a:t>Create a Joomla User Group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s"/>
              <a:t>Create a Subscription, Payment Gateway, and customize a Joomla! Usergroup Integration</a:t>
            </a:r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s"/>
              <a:t>Create a XTDir User Group Promotion</a:t>
            </a:r>
          </a:p>
          <a:p>
            <a:pPr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s"/>
              <a:t>Test a payment and verify an assigned membership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idx="1" type="body"/>
          </p:nvPr>
        </p:nvSpPr>
        <p:spPr>
          <a:xfrm>
            <a:off y="1742600" x="457200"/>
            <a:ext cy="842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 txBox="1"/>
          <p:nvPr>
            <p:ph type="title"/>
          </p:nvPr>
        </p:nvSpPr>
        <p:spPr>
          <a:xfrm>
            <a:off y="274650" x="339625"/>
            <a:ext cy="1143000" cx="8347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Step 1: Joomla! - Creating a User Group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/>
          <p:nvPr/>
        </p:nvSpPr>
        <p:spPr>
          <a:xfrm>
            <a:off y="1926875" x="457200"/>
            <a:ext cy="4514699" cx="3278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Go to Website Backend &gt; User Manager &gt; User Groups &gt; New.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Create a new user group “Premium Subscribers”.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926871" x="3871221"/>
            <a:ext cy="4345000" cx="3181024"/>
          </a:xfrm>
          <a:prstGeom prst="rect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  <p:pic>
        <p:nvPicPr>
          <p:cNvPr id="84" name="Shape 84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3512800" x="5779650"/>
            <a:ext cy="1975800" cx="2907150"/>
          </a:xfrm>
          <a:prstGeom prst="rect">
            <a:avLst/>
          </a:prstGeom>
          <a:noFill/>
          <a:ln w="9525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y="1742600" x="457200"/>
            <a:ext cy="842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 txBox="1"/>
          <p:nvPr>
            <p:ph type="title"/>
          </p:nvPr>
        </p:nvSpPr>
        <p:spPr>
          <a:xfrm>
            <a:off y="274650" x="339625"/>
            <a:ext cy="1143000" cx="7673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Step 1: Joomla! - Creating a Viewing Access Level </a:t>
            </a:r>
          </a:p>
        </p:txBody>
      </p:sp>
      <p:pic>
        <p:nvPicPr>
          <p:cNvPr id="91" name="Shape 9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/>
          <p:nvPr/>
        </p:nvSpPr>
        <p:spPr>
          <a:xfrm>
            <a:off y="1926875" x="457200"/>
            <a:ext cy="4514699" cx="3278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Go to Website Backend &gt; User Manager &gt; Viewing Access &gt; New.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Create a new </a:t>
            </a:r>
            <a:r>
              <a:rPr lang="es">
                <a:solidFill>
                  <a:schemeClr val="dk1"/>
                </a:solidFill>
              </a:rPr>
              <a:t>Viewing Access Level </a:t>
            </a:r>
            <a:r>
              <a:rPr lang="es"/>
              <a:t>“Premium Content”.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3391550" x="2427321"/>
            <a:ext cy="3217874" cx="3925824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  <p:pic>
        <p:nvPicPr>
          <p:cNvPr id="94" name="Shape 94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2017925" x="5563296"/>
            <a:ext cy="4711825" cx="348950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  <p:sp>
        <p:nvSpPr>
          <p:cNvPr id="95" name="Shape 95"/>
          <p:cNvSpPr/>
          <p:nvPr/>
        </p:nvSpPr>
        <p:spPr>
          <a:xfrm>
            <a:off y="5176400" x="3524050"/>
            <a:ext cy="307199" cx="3800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/>
        </p:nvSpPr>
        <p:spPr>
          <a:xfrm>
            <a:off y="6378425" x="6332400"/>
            <a:ext cy="307199" cx="3800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y="1742600" x="457200"/>
            <a:ext cy="842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 txBox="1"/>
          <p:nvPr>
            <p:ph type="title"/>
          </p:nvPr>
        </p:nvSpPr>
        <p:spPr>
          <a:xfrm>
            <a:off y="274650" x="339625"/>
            <a:ext cy="1143000" cx="83471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>
                <a:solidFill>
                  <a:srgbClr val="FFFFFF"/>
                </a:solidFill>
              </a:rPr>
              <a:t>Step 2: Akeeba Subscriptions - Creating subscriptions </a:t>
            </a:r>
          </a:p>
        </p:txBody>
      </p:sp>
      <p:pic>
        <p:nvPicPr>
          <p:cNvPr id="103" name="Shape 10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56999" x="7710350"/>
            <a:ext cy="960650" cx="976449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/>
        </p:nvSpPr>
        <p:spPr>
          <a:xfrm>
            <a:off y="1926875" x="457200"/>
            <a:ext cy="3287700" cx="2829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s"/>
              <a:t>First, create subscriptions to sell membership.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Go to the Setup tab of Akeeba Subscriptions.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s"/>
              <a:t>Follow the steps given for creating subscriptions.</a:t>
            </a:r>
          </a:p>
          <a:p>
            <a:pPr rtl="0" lvl="0">
              <a:spcBef>
                <a:spcPts val="0"/>
              </a:spcBef>
              <a:buNone/>
            </a:pPr>
            <a:r>
              <a:rPr lang="es"/>
              <a:t>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5" name="Shape 105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020925" x="3768573"/>
            <a:ext cy="3099600" cx="4746749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