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http://www.extly.com/how-to-autotweet-from-your-own-facebook-heroku-app.html" Type="http://schemas.openxmlformats.org/officeDocument/2006/relationships/hyperlink" TargetMode="External" Id="rId4"/><Relationship Target="../media/image02.png" Type="http://schemas.openxmlformats.org/officeDocument/2006/relationships/image" Id="rId3"/><Relationship Target="../media/image06.png" Type="http://schemas.openxmlformats.org/officeDocument/2006/relationships/image" Id="rId5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7.png" Type="http://schemas.openxmlformats.org/officeDocument/2006/relationships/image" Id="rId3"/><Relationship Target="../media/image17.jpg" Type="http://schemas.openxmlformats.org/officeDocument/2006/relationships/image" Id="rId6"/><Relationship Target="../media/image08.pn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apps.facebook.com/nomorecloud" Type="http://schemas.openxmlformats.org/officeDocument/2006/relationships/hyperlink" TargetMode="External" Id="rId4"/><Relationship Target="../media/image07.png" Type="http://schemas.openxmlformats.org/officeDocument/2006/relationships/image" Id="rId3"/><Relationship Target="../media/image08.png" Type="http://schemas.openxmlformats.org/officeDocument/2006/relationships/image" Id="rId6"/><Relationship Target="../media/image10.pn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7.png" Type="http://schemas.openxmlformats.org/officeDocument/2006/relationships/image" Id="rId3"/><Relationship Target="../media/image08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7.png" Type="http://schemas.openxmlformats.org/officeDocument/2006/relationships/image" Id="rId3"/><Relationship Target="../media/image16.jpg" Type="http://schemas.openxmlformats.org/officeDocument/2006/relationships/image" Id="rId5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7.png" Type="http://schemas.openxmlformats.org/officeDocument/2006/relationships/image" Id="rId3"/><Relationship Target="../media/image20.jpg" Type="http://schemas.openxmlformats.org/officeDocument/2006/relationships/image" Id="rId6"/><Relationship Target="http://www.extly.com/how-to-autotweet-in-5-minutes-from-joomla.html" Type="http://schemas.openxmlformats.org/officeDocument/2006/relationships/hyperlink" TargetMode="External" Id="rId5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upport.extly.com" Type="http://schemas.openxmlformats.org/officeDocument/2006/relationships/hyperlink" TargetMode="External" Id="rId4"/><Relationship Target="../media/image13.png" Type="http://schemas.openxmlformats.org/officeDocument/2006/relationships/image" Id="rId3"/><Relationship Target="http://www.twitter.com/extly" Type="http://schemas.openxmlformats.org/officeDocument/2006/relationships/hyperlink" TargetMode="External" Id="rId6"/><Relationship Target="http://www.extly.com/forum/index.html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autotweet-ng-pro.html" Type="http://schemas.openxmlformats.org/officeDocument/2006/relationships/hyperlink" TargetMode="External" Id="rId4"/><Relationship Target="../media/image03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how-to-autotweet-from-your-own-facebook-app.html" Type="http://schemas.openxmlformats.org/officeDocument/2006/relationships/hyperlink" TargetMode="External" Id="rId4"/><Relationship Target="http://www.extly.com/how-to-autotweet-in-5-minutes-from-joomla.html" Type="http://schemas.openxmlformats.org/officeDocument/2006/relationships/hyperlink" TargetMode="External" Id="rId3"/><Relationship Target="../media/image03.png" Type="http://schemas.openxmlformats.org/officeDocument/2006/relationships/image" Id="rId6"/><Relationship Target="http://www.sourcecoast.com/jfbconnect/docs/facebook-ssl-certificates" Type="http://schemas.openxmlformats.org/officeDocument/2006/relationships/hyperlink" TargetMode="External" Id="rId5"/><Relationship Target="../media/image01.pn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4.png" Type="http://schemas.openxmlformats.org/officeDocument/2006/relationships/image" Id="rId3"/><Relationship Target="../media/image11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4.png" Type="http://schemas.openxmlformats.org/officeDocument/2006/relationships/image" Id="rId3"/><Relationship Target="../media/image15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4.png" Type="http://schemas.openxmlformats.org/officeDocument/2006/relationships/image" Id="rId3"/><Relationship Target="https://developers.facebook.com/apps" Type="http://schemas.openxmlformats.org/officeDocument/2006/relationships/hyperlink" TargetMode="External" Id="rId6"/><Relationship Target="https://dev.twitter.com/" Type="http://schemas.openxmlformats.org/officeDocument/2006/relationships/hyperlink" TargetMode="External" Id="rId5"/><Relationship Target="../media/image12.jpg" Type="http://schemas.openxmlformats.org/officeDocument/2006/relationships/image" Id="rId7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7.png" Type="http://schemas.openxmlformats.org/officeDocument/2006/relationships/image" Id="rId3"/><Relationship Target="../media/image09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4.png" Type="http://schemas.openxmlformats.org/officeDocument/2006/relationships/image" Id="rId3"/><Relationship Target="../media/image19.jp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jpg" Type="http://schemas.openxmlformats.org/officeDocument/2006/relationships/image" Id="rId4"/><Relationship Target="../media/image00.png" Type="http://schemas.openxmlformats.org/officeDocument/2006/relationships/image" Id="rId3"/><Relationship Target="../media/image14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042575" x="262000"/>
            <a:ext cy="1219199" cx="86507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AutoTweetNG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915300" x="262000"/>
            <a:ext cy="1032599" cx="8650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s">
                <a:solidFill>
                  <a:srgbClr val="000000"/>
                </a:solidFill>
              </a:rPr>
              <a:t>How to AutoTweet from Your Own Facebook-Heroku App</a:t>
            </a:r>
          </a:p>
        </p:txBody>
      </p:sp>
      <p:sp>
        <p:nvSpPr>
          <p:cNvPr id="35" name="Shape 35"/>
          <p:cNvSpPr/>
          <p:nvPr/>
        </p:nvSpPr>
        <p:spPr>
          <a:xfrm>
            <a:off y="1042575" x="763992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6" name="Shape 36"/>
          <p:cNvSpPr txBox="1"/>
          <p:nvPr/>
        </p:nvSpPr>
        <p:spPr>
          <a:xfrm>
            <a:off y="6150825" x="3714100"/>
            <a:ext cy="618600" cx="53657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r" rtl="0" lvl="0">
              <a:buNone/>
            </a:pPr>
            <a:r>
              <a:rPr lang="es"/>
              <a:t>Presentation based on Joomla 3 and AutoTweetNG 6.5.2</a:t>
            </a:r>
          </a:p>
          <a:p>
            <a:pPr algn="r" rtl="0" lvl="0">
              <a:buNone/>
            </a:pPr>
            <a:r>
              <a:rPr lang="es"/>
              <a:t>2013-09-18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y="6464625" x="-31675"/>
            <a:ext cy="457200" cx="69974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lang="es">
                <a:solidFill>
                  <a:schemeClr val="hlink"/>
                </a:solidFill>
                <a:hlinkClick r:id="rId4"/>
              </a:rPr>
              <a:t>http://www.extly.com/how-to-autotweet-from-your-own-facebook-heroku-app.html</a:t>
            </a:r>
          </a:p>
        </p:txBody>
      </p:sp>
      <p:sp>
        <p:nvSpPr>
          <p:cNvPr id="38" name="Shape 38"/>
          <p:cNvSpPr/>
          <p:nvPr/>
        </p:nvSpPr>
        <p:spPr>
          <a:xfrm>
            <a:off y="3009900" x="2343150"/>
            <a:ext cy="838200" cx="44577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117" name="Shape 117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8" name="Shape 118"/>
          <p:cNvSpPr/>
          <p:nvPr/>
        </p:nvSpPr>
        <p:spPr>
          <a:xfrm>
            <a:off y="1730800" x="7870275"/>
            <a:ext cy="1037175" cx="10433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9" name="Shape 119"/>
          <p:cNvSpPr/>
          <p:nvPr/>
        </p:nvSpPr>
        <p:spPr>
          <a:xfrm>
            <a:off y="169350" x="7619575"/>
            <a:ext cy="1219200" cx="12192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20" name="Shape 120"/>
          <p:cNvSpPr txBox="1"/>
          <p:nvPr/>
        </p:nvSpPr>
        <p:spPr>
          <a:xfrm>
            <a:off y="1417250" x="457200"/>
            <a:ext cy="4333199" cx="7938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Back to Facebook App configuration, fill the Urls</a:t>
            </a:r>
          </a:p>
        </p:txBody>
      </p:sp>
      <p:sp>
        <p:nvSpPr>
          <p:cNvPr id="121" name="Shape 121"/>
          <p:cNvSpPr/>
          <p:nvPr/>
        </p:nvSpPr>
        <p:spPr>
          <a:xfrm>
            <a:off y="1969962" x="1959375"/>
            <a:ext cy="4657725" cx="493395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127" name="Shape 127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8" name="Shape 128"/>
          <p:cNvSpPr txBox="1"/>
          <p:nvPr/>
        </p:nvSpPr>
        <p:spPr>
          <a:xfrm>
            <a:off y="1798250" x="264575"/>
            <a:ext cy="4333199" cx="8538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sz="2200" lang="es"/>
              <a:t>Now, you have to upload Facebook-Heroku App files.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From AutoTweetNG downloaded zip file, extract the file: facebook_auth_app_v...zip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Upload the extracted files in your Heroku hosting, to create the </a:t>
            </a:r>
            <a:r>
              <a:rPr b="1" sz="2200" lang="es"/>
              <a:t>Canvas Url</a:t>
            </a:r>
            <a:r>
              <a:rPr sz="2200" lang="es"/>
              <a:t> and the </a:t>
            </a:r>
            <a:r>
              <a:rPr b="1" sz="2200" lang="es"/>
              <a:t>Secure Canvas Url </a:t>
            </a:r>
            <a:r>
              <a:rPr sz="2200" lang="es"/>
              <a:t>(see next slide for sample commands)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Manually, verify the Facebook App site</a:t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sz="2200" lang="es"/>
              <a:t>For example:</a:t>
            </a:r>
          </a:p>
          <a:p>
            <a:pPr rtl="0" lvl="0" indent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u="sng" lang="es">
                <a:solidFill>
                  <a:schemeClr val="hlink"/>
                </a:solidFill>
                <a:hlinkClick r:id="rId4"/>
              </a:rPr>
              <a:t>http://apps.facebook.com/nomorecloud</a:t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sz="1800" lang="es"/>
              <a:t>More info: </a:t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s"/>
              <a:t>https://devcenter.heroku.com/articles/facebook</a:t>
            </a:r>
          </a:p>
          <a:p>
            <a:r>
              <a:t/>
            </a:r>
          </a:p>
        </p:txBody>
      </p:sp>
      <p:sp>
        <p:nvSpPr>
          <p:cNvPr id="129" name="Shape 129"/>
          <p:cNvSpPr/>
          <p:nvPr/>
        </p:nvSpPr>
        <p:spPr>
          <a:xfrm>
            <a:off y="1730800" x="7870275"/>
            <a:ext cy="1037175" cx="104339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30" name="Shape 130"/>
          <p:cNvSpPr/>
          <p:nvPr/>
        </p:nvSpPr>
        <p:spPr>
          <a:xfrm>
            <a:off y="169350" x="7619575"/>
            <a:ext cy="1219200" cx="12192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136" name="Shape 136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7" name="Shape 137"/>
          <p:cNvSpPr txBox="1"/>
          <p:nvPr/>
        </p:nvSpPr>
        <p:spPr>
          <a:xfrm>
            <a:off y="1798250" x="264575"/>
            <a:ext cy="4333199" cx="8082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b="1" sz="2200" lang="es"/>
              <a:t>How to upload Facebook App files - Sample commands: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2200" lang="es"/>
              <a:t>Download and install the Heroku toolbelt. Configure Your SSH Keys.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2200" lang="es"/>
              <a:t>Fetch the default sample app:</a:t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sz="2200" lang="es"/>
              <a:t>   		</a:t>
            </a:r>
            <a:r>
              <a:rPr sz="1800" lang="es"/>
              <a:t>git clone git@heroku.com:no-more-facebookcloud.git -o heroku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2200" lang="es"/>
              <a:t>Delete all sample files, and copy AutoTweetNG App files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2200" lang="es"/>
              <a:t>Push them to Heroku:</a:t>
            </a:r>
          </a:p>
          <a:p>
            <a:pPr rtl="0" lvl="0" indent="4572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s"/>
              <a:t>cd no-more-facebookcloud</a:t>
            </a:r>
          </a:p>
          <a:p>
            <a:pPr rtl="0" lvl="0" indent="4572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s"/>
              <a:t>git add *</a:t>
            </a:r>
          </a:p>
          <a:p>
            <a:pPr rtl="0" lvl="0" indent="4572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s"/>
              <a:t>git commit -am "AutoTweetNG App upload"</a:t>
            </a:r>
          </a:p>
          <a:p>
            <a:pPr rtl="0" lvl="0" indent="4572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sz="1800" lang="es"/>
              <a:t>git push heroku master</a:t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b="1" lang="es"/>
              <a:t>Commands may change according your platform.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38" name="Shape 138"/>
          <p:cNvSpPr/>
          <p:nvPr/>
        </p:nvSpPr>
        <p:spPr>
          <a:xfrm>
            <a:off y="1798250" x="7870275"/>
            <a:ext cy="1037175" cx="104339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39" name="Shape 139"/>
          <p:cNvSpPr/>
          <p:nvPr/>
        </p:nvSpPr>
        <p:spPr>
          <a:xfrm>
            <a:off y="169350" x="7583975"/>
            <a:ext cy="1219200" cx="12192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145" name="Shape 145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46" name="Shape 146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47" name="Shape 147"/>
          <p:cNvSpPr txBox="1"/>
          <p:nvPr/>
        </p:nvSpPr>
        <p:spPr>
          <a:xfrm>
            <a:off y="1798250" x="264575"/>
            <a:ext cy="4333199" cx="8538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Verify the assigned </a:t>
            </a:r>
            <a:r>
              <a:rPr b="1" sz="2200" lang="es"/>
              <a:t>Canvas Url and Secure Canvas Url</a:t>
            </a:r>
            <a:r>
              <a:rPr sz="2200" lang="es"/>
              <a:t> in Facebook App Configuration, “App on Facebook” tab.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Save changes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48" name="Shape 148"/>
          <p:cNvSpPr/>
          <p:nvPr/>
        </p:nvSpPr>
        <p:spPr>
          <a:xfrm>
            <a:off y="2886823" x="2460500"/>
            <a:ext cy="3986199" cx="4223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Add channel / Facebook</a:t>
            </a:r>
          </a:p>
        </p:txBody>
      </p:sp>
      <p:sp>
        <p:nvSpPr>
          <p:cNvPr id="154" name="Shape 154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55" name="Shape 155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56" name="Shape 156"/>
          <p:cNvSpPr txBox="1"/>
          <p:nvPr/>
        </p:nvSpPr>
        <p:spPr>
          <a:xfrm>
            <a:off y="1798250" x="264575"/>
            <a:ext cy="4333199" cx="8538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Back to the channel configuration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Fill the form: App Id, App Secret, and Canvas Page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Continue with steps: 2. Authorization and 3. Channel Selection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6372900" x="264575"/>
            <a:ext cy="455100" cx="77894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s">
                <a:solidFill>
                  <a:schemeClr val="dk1"/>
                </a:solidFill>
              </a:rPr>
              <a:t>Previous tutorial: </a:t>
            </a:r>
            <a:r>
              <a:rPr u="sng" lang="es">
                <a:solidFill>
                  <a:schemeClr val="hlink"/>
                </a:solidFill>
                <a:hlinkClick r:id="rId5"/>
              </a:rPr>
              <a:t>How to AutoTweet from Joomla in 5 minutes</a:t>
            </a:r>
          </a:p>
        </p:txBody>
      </p:sp>
      <p:sp>
        <p:nvSpPr>
          <p:cNvPr id="158" name="Shape 158"/>
          <p:cNvSpPr/>
          <p:nvPr/>
        </p:nvSpPr>
        <p:spPr>
          <a:xfrm>
            <a:off y="3041500" x="457200"/>
            <a:ext cy="3331400" cx="6010274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Your Own Facebook-Heroku App</a:t>
            </a:r>
          </a:p>
        </p:txBody>
      </p:sp>
      <p:sp>
        <p:nvSpPr>
          <p:cNvPr id="164" name="Shape 164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65" name="Shape 165"/>
          <p:cNvSpPr/>
          <p:nvPr/>
        </p:nvSpPr>
        <p:spPr>
          <a:xfrm>
            <a:off y="169350" x="78126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66" name="Shape 166"/>
          <p:cNvSpPr txBox="1"/>
          <p:nvPr/>
        </p:nvSpPr>
        <p:spPr>
          <a:xfrm>
            <a:off y="1798250" x="457125"/>
            <a:ext cy="4333199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sz="2200" lang="es"/>
              <a:t>You've created </a:t>
            </a:r>
            <a:r>
              <a:rPr b="1" sz="2200" lang="es"/>
              <a:t>Your Own Facebook-Heroku App</a:t>
            </a:r>
            <a:r>
              <a:rPr sz="2200" lang="es"/>
              <a:t>, to post from AutoTweetNG.</a:t>
            </a:r>
          </a:p>
          <a:p>
            <a:r>
              <a:t/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 You can freely customize it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 Your posts are going to have your brand name</a:t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sz="2200" lang="es"/>
              <a:t>No need to configure SSL!</a:t>
            </a:r>
          </a:p>
          <a:p>
            <a:pPr rtl="0" lvl="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50000"/>
              <a:buFont typeface="Arial"/>
              <a:buNone/>
            </a:pPr>
            <a:r>
              <a:rPr sz="2200" lang="es"/>
              <a:t>No need of SSL certificates!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72" name="Shape 172"/>
          <p:cNvSpPr txBox="1"/>
          <p:nvPr>
            <p:ph type="title"/>
          </p:nvPr>
        </p:nvSpPr>
        <p:spPr>
          <a:xfrm>
            <a:off y="462969" x="179800"/>
            <a:ext cy="580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s"/>
              <a:t>One last word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s"/>
              <a:t>We love your feedback, it's our way to improve.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s"/>
              <a:t>This presentation was created with your help.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r>
              <a:t/>
            </a:r>
          </a:p>
        </p:txBody>
      </p:sp>
      <p:sp>
        <p:nvSpPr>
          <p:cNvPr id="174" name="Shape 174"/>
          <p:cNvSpPr txBox="1"/>
          <p:nvPr/>
        </p:nvSpPr>
        <p:spPr>
          <a:xfrm>
            <a:off y="5198250" x="519300"/>
            <a:ext cy="1328700" cx="8167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s"/>
              <a:t>Support: </a:t>
            </a:r>
            <a:r>
              <a:rPr u="sng" lang="es">
                <a:solidFill>
                  <a:srgbClr val="185DA2"/>
                </a:solidFill>
                <a:hlinkClick r:id="rId4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rgbClr val="185DA2"/>
                </a:solidFill>
                <a:hlinkClick r:id="rId5"/>
              </a:rPr>
              <a:t>http://www.extly.com/forum/index.html</a:t>
            </a:r>
          </a:p>
          <a:p>
            <a:r>
              <a:t/>
            </a:r>
          </a:p>
          <a:p>
            <a:pPr algn="ctr" rtl="0" lvl="0">
              <a:buNone/>
            </a:pPr>
            <a:r>
              <a:rPr lang="es"/>
              <a:t>Twitter </a:t>
            </a:r>
            <a:r>
              <a:rPr u="sng" lang="es">
                <a:solidFill>
                  <a:srgbClr val="185DA2"/>
                </a:solidFill>
                <a:hlinkClick r:id="rId6"/>
              </a:rPr>
              <a:t>@extly</a:t>
            </a:r>
          </a:p>
          <a:p>
            <a:pPr algn="ctr" rtl="0" lvl="0">
              <a:buNone/>
            </a:pPr>
            <a:r>
              <a:rPr lang="es"/>
              <a:t>Facebook </a:t>
            </a:r>
            <a:r>
              <a:rPr u="sng" lang="es">
                <a:solidFill>
                  <a:srgbClr val="185DA2"/>
                </a:solidFill>
                <a:hlinkClick r:id="rId7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32850" x="103600"/>
            <a:ext cy="879599" cx="90618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s"/>
              <a:t>How to AutoTweet from Your Own Facebook-Heroku App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s"/>
              <a:t>
</a:t>
            </a:r>
            <a:r>
              <a:rPr lang="es"/>
              <a:t>In this presentation, we are going to show how you can </a:t>
            </a:r>
            <a:r>
              <a:rPr b="1" lang="es"/>
              <a:t>AutoTweet</a:t>
            </a:r>
            <a:r>
              <a:rPr lang="es"/>
              <a:t> </a:t>
            </a:r>
            <a:r>
              <a:rPr lang="es" i="1"/>
              <a:t>from Joomla to Facebook, </a:t>
            </a:r>
            <a:r>
              <a:rPr lang="es"/>
              <a:t>with Your Own Facebook-Heroku App</a:t>
            </a:r>
          </a:p>
        </p:txBody>
      </p:sp>
      <p:sp>
        <p:nvSpPr>
          <p:cNvPr id="45" name="Shape 45"/>
          <p:cNvSpPr/>
          <p:nvPr/>
        </p:nvSpPr>
        <p:spPr>
          <a:xfrm>
            <a:off y="5316900" x="7587450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 txBox="1"/>
          <p:nvPr/>
        </p:nvSpPr>
        <p:spPr>
          <a:xfrm>
            <a:off y="4341150" x="701250"/>
            <a:ext cy="879599" cx="7559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s"/>
              <a:t>Product Page: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http://www.extly.com/autotweet-ng-pro.html</a:t>
            </a:r>
          </a:p>
          <a:p>
            <a:pPr algn="ctr" rtl="0" lvl="0">
              <a:buNone/>
            </a:pPr>
            <a:r>
              <a:rPr lang="es"/>
              <a:t>Support: </a:t>
            </a:r>
            <a:r>
              <a:rPr u="sng" lang="es">
                <a:solidFill>
                  <a:srgbClr val="185DA2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rgbClr val="185DA2"/>
                </a:solidFill>
                <a:hlinkClick r:id="rId6"/>
              </a:rPr>
              <a:t>http://www.extly.com/forum/index.html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Prerequisites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69775" x="457200"/>
            <a:ext cy="4593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AutoTweetNG Free or PRO v6.6, or superior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A Facebook account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System requirements: </a:t>
            </a:r>
          </a:p>
          <a:p>
            <a:pPr rtl="0" lvl="0">
              <a:lnSpc>
                <a:spcPct val="100000"/>
              </a:lnSpc>
              <a:buNone/>
            </a:pPr>
            <a:r>
              <a:rPr sz="2200" lang="es"/>
              <a:t>        - Joomla 2.5 / Joomla 3.0</a:t>
            </a:r>
          </a:p>
          <a:p>
            <a:pPr rtl="0" lvl="0">
              <a:lnSpc>
                <a:spcPct val="100000"/>
              </a:lnSpc>
              <a:buNone/>
            </a:pPr>
            <a:r>
              <a:rPr sz="2200" lang="es"/>
              <a:t>        -  PHP 5.3, or superior</a:t>
            </a:r>
          </a:p>
          <a:p>
            <a:pPr rtl="0" lvl="0">
              <a:lnSpc>
                <a:spcPct val="100000"/>
              </a:lnSpc>
              <a:buNone/>
            </a:pPr>
            <a:r>
              <a:rPr sz="2200" lang="es"/>
              <a:t>        -  MySQL 5.5, or superior (recommended)</a:t>
            </a:r>
          </a:p>
          <a:p>
            <a:pPr rtl="0" lvl="0" indent="-368300" marL="457200">
              <a:lnSpc>
                <a:spcPct val="10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Previous tutorials: </a:t>
            </a:r>
          </a:p>
          <a:p>
            <a:pPr rtl="0" lvl="2" indent="-368300" marL="1371600">
              <a:lnSpc>
                <a:spcPct val="10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u="sng" sz="2200" lang="es">
                <a:solidFill>
                  <a:schemeClr val="hlink"/>
                </a:solidFill>
                <a:hlinkClick r:id="rId3"/>
              </a:rPr>
              <a:t>How to AutoTweet from Joomla in 5 minutes</a:t>
            </a:r>
          </a:p>
          <a:p>
            <a:pPr rtl="0" lvl="2" indent="-368300" marL="1371600">
              <a:lnSpc>
                <a:spcPct val="10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u="sng" sz="2200" lang="es">
                <a:solidFill>
                  <a:schemeClr val="hlink"/>
                </a:solidFill>
                <a:hlinkClick r:id="rId4"/>
              </a:rPr>
              <a:t>How to AutoTweet from Your Own Facebook App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lnSpc>
                <a:spcPct val="100000"/>
              </a:lnSpc>
              <a:buNone/>
            </a:pPr>
            <a:r>
              <a:rPr u="sng" sz="1400" lang="es">
                <a:solidFill>
                  <a:schemeClr val="hlink"/>
                </a:solidFill>
                <a:hlinkClick r:id="rId5"/>
              </a:rPr>
              <a:t>About SSL &amp; Facebook</a:t>
            </a:r>
          </a:p>
        </p:txBody>
      </p:sp>
      <p:sp>
        <p:nvSpPr>
          <p:cNvPr id="53" name="Shape 53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y="2223675" x="3536650"/>
            <a:ext cy="402300" cx="40372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Add Facebook channel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600200" x="457200"/>
            <a:ext cy="4967700" cx="8437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Each Facebook Profile, Page or Group is a different channel.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Facebook Channels require the Facebook account authorization (a long-lived access token).</a:t>
            </a:r>
          </a:p>
          <a:p>
            <a:pPr rtl="0" lvl="0" indent="-368300" marL="45720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200" lang="es"/>
              <a:t>You can share the same token between Facebook channels.</a:t>
            </a:r>
          </a:p>
          <a:p>
            <a:r>
              <a:t/>
            </a:r>
          </a:p>
        </p:txBody>
      </p:sp>
      <p:sp>
        <p:nvSpPr>
          <p:cNvPr id="61" name="Shape 61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2" name="Shape 62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63" name="Shape 63"/>
          <p:cNvSpPr/>
          <p:nvPr/>
        </p:nvSpPr>
        <p:spPr>
          <a:xfrm>
            <a:off y="4136896" x="1464020"/>
            <a:ext cy="2430999" cx="555764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64" name="Shape 64"/>
          <p:cNvSpPr/>
          <p:nvPr/>
        </p:nvSpPr>
        <p:spPr>
          <a:xfrm>
            <a:off y="4604725" x="915425"/>
            <a:ext cy="277500" cx="6318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Add channel / Facebook</a:t>
            </a:r>
          </a:p>
        </p:txBody>
      </p:sp>
      <p:sp>
        <p:nvSpPr>
          <p:cNvPr id="70" name="Shape 70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1" name="Shape 71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72" name="Shape 72"/>
          <p:cNvSpPr txBox="1"/>
          <p:nvPr/>
        </p:nvSpPr>
        <p:spPr>
          <a:xfrm>
            <a:off y="1877525" x="953400"/>
            <a:ext cy="4333199" cx="7237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298450" marL="457200">
              <a:buClr>
                <a:srgbClr val="000000"/>
              </a:buClr>
              <a:buSzPct val="50000"/>
              <a:buFont typeface="Courier New"/>
              <a:buChar char="o"/>
            </a:pPr>
            <a:r>
              <a:rPr sz="2200" lang="es"/>
              <a:t>Assign channel type and data</a:t>
            </a:r>
          </a:p>
          <a:p>
            <a:pPr rtl="0" lvl="0" indent="-298450" marL="457200">
              <a:buClr>
                <a:srgbClr val="000000"/>
              </a:buClr>
              <a:buSzPct val="50000"/>
              <a:buFont typeface="Courier New"/>
              <a:buChar char="o"/>
            </a:pPr>
            <a:r>
              <a:rPr sz="2200" lang="es"/>
              <a:t>Select User own app = Yes</a:t>
            </a:r>
          </a:p>
        </p:txBody>
      </p:sp>
      <p:sp>
        <p:nvSpPr>
          <p:cNvPr id="73" name="Shape 73"/>
          <p:cNvSpPr/>
          <p:nvPr/>
        </p:nvSpPr>
        <p:spPr>
          <a:xfrm>
            <a:off y="2782375" x="1510124"/>
            <a:ext cy="3428349" cx="579947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74" name="Shape 74"/>
          <p:cNvSpPr/>
          <p:nvPr/>
        </p:nvSpPr>
        <p:spPr>
          <a:xfrm>
            <a:off y="4454700" x="5718425"/>
            <a:ext cy="277500" cx="554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80" name="Shape 80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 txBox="1"/>
          <p:nvPr/>
        </p:nvSpPr>
        <p:spPr>
          <a:xfrm>
            <a:off y="1798250" x="457200"/>
            <a:ext cy="4333199" cx="7938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Login at</a:t>
            </a:r>
            <a:r>
              <a:rPr sz="2200" lang="es">
                <a:hlinkClick r:id="rId5"/>
              </a:rPr>
              <a:t> </a:t>
            </a:r>
            <a:r>
              <a:rPr u="sng" sz="2200" lang="es">
                <a:solidFill>
                  <a:schemeClr val="hlink"/>
                </a:solidFill>
                <a:hlinkClick r:id="rId6"/>
              </a:rPr>
              <a:t>https://developers.facebook.com/apps</a:t>
            </a:r>
            <a:r>
              <a:rPr sz="2200" lang="es"/>
              <a:t> with your Facebook username and password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Create New App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Define the name &amp; namespace</a:t>
            </a:r>
          </a:p>
        </p:txBody>
      </p:sp>
      <p:sp>
        <p:nvSpPr>
          <p:cNvPr id="83" name="Shape 83"/>
          <p:cNvSpPr/>
          <p:nvPr/>
        </p:nvSpPr>
        <p:spPr>
          <a:xfrm>
            <a:off y="3351162" x="668900"/>
            <a:ext cy="3228975" cx="691515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89" name="Shape 89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0" name="Shape 90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91" name="Shape 91"/>
          <p:cNvSpPr txBox="1"/>
          <p:nvPr/>
        </p:nvSpPr>
        <p:spPr>
          <a:xfrm>
            <a:off y="2048575" x="5190375"/>
            <a:ext cy="4333199" cx="3723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sz="2200" lang="es"/>
              <a:t>Now, you have your own: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    App ID</a:t>
            </a:r>
          </a:p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    App Secret</a:t>
            </a:r>
          </a:p>
          <a:p>
            <a:r>
              <a:t/>
            </a:r>
          </a:p>
          <a:p>
            <a:pPr algn="ctr" rtl="0" lvl="0">
              <a:lnSpc>
                <a:spcPct val="100000"/>
              </a:lnSpc>
              <a:spcBef>
                <a:spcPts val="600"/>
              </a:spcBef>
              <a:buNone/>
            </a:pPr>
            <a:r>
              <a:rPr sz="2200" lang="es" i="1"/>
              <a:t>Don’t forget to disable sandbox mode.</a:t>
            </a:r>
          </a:p>
        </p:txBody>
      </p:sp>
      <p:sp>
        <p:nvSpPr>
          <p:cNvPr id="92" name="Shape 92"/>
          <p:cNvSpPr/>
          <p:nvPr/>
        </p:nvSpPr>
        <p:spPr>
          <a:xfrm>
            <a:off y="2198575" x="706850"/>
            <a:ext cy="3209925" cx="40576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93" name="Shape 93"/>
          <p:cNvSpPr/>
          <p:nvPr/>
        </p:nvSpPr>
        <p:spPr>
          <a:xfrm>
            <a:off y="4963600" x="846175"/>
            <a:ext cy="308100" cx="554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99" name="Shape 99"/>
          <p:cNvSpPr/>
          <p:nvPr/>
        </p:nvSpPr>
        <p:spPr>
          <a:xfrm>
            <a:off y="5408500" x="7694475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0" name="Shape 100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1" name="Shape 101"/>
          <p:cNvSpPr txBox="1"/>
          <p:nvPr/>
        </p:nvSpPr>
        <p:spPr>
          <a:xfrm>
            <a:off y="1798250" x="457200"/>
            <a:ext cy="4333199" cx="7938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Access your Heroku account and create a new app hosting</a:t>
            </a:r>
          </a:p>
        </p:txBody>
      </p:sp>
      <p:sp>
        <p:nvSpPr>
          <p:cNvPr id="102" name="Shape 102"/>
          <p:cNvSpPr/>
          <p:nvPr/>
        </p:nvSpPr>
        <p:spPr>
          <a:xfrm>
            <a:off y="2574900" x="597771"/>
            <a:ext cy="3342599" cx="598142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427045" x="457200"/>
            <a:ext cy="703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s"/>
              <a:t>Create a Facebook-Heroku App</a:t>
            </a:r>
          </a:p>
        </p:txBody>
      </p:sp>
      <p:sp>
        <p:nvSpPr>
          <p:cNvPr id="108" name="Shape 108"/>
          <p:cNvSpPr/>
          <p:nvPr/>
        </p:nvSpPr>
        <p:spPr>
          <a:xfrm>
            <a:off y="169350" x="7584050"/>
            <a:ext cy="1219200" cx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 txBox="1"/>
          <p:nvPr/>
        </p:nvSpPr>
        <p:spPr>
          <a:xfrm>
            <a:off y="1798250" x="457200"/>
            <a:ext cy="4333199" cx="79383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200" lang="es"/>
              <a:t>Access your Heroku account and create a new app hosting</a:t>
            </a:r>
          </a:p>
        </p:txBody>
      </p:sp>
      <p:sp>
        <p:nvSpPr>
          <p:cNvPr id="110" name="Shape 110"/>
          <p:cNvSpPr/>
          <p:nvPr/>
        </p:nvSpPr>
        <p:spPr>
          <a:xfrm>
            <a:off y="2480775" x="626375"/>
            <a:ext cy="3294199" cx="49257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11" name="Shape 111"/>
          <p:cNvSpPr/>
          <p:nvPr/>
        </p:nvSpPr>
        <p:spPr>
          <a:xfrm>
            <a:off y="4192387" x="3974062"/>
            <a:ext cy="2371725" cx="48291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