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png" Type="http://schemas.openxmlformats.org/officeDocument/2006/relationships/image" Id="rId4"/><Relationship Target="http://www.extly.com/autotweetng-recipe-improve-your-social-streams-with-rss-feeds.html" Type="http://schemas.openxmlformats.org/officeDocument/2006/relationships/hyperlink" TargetMode="External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extly.com" Type="http://schemas.openxmlformats.org/officeDocument/2006/relationships/hyperlink" TargetMode="External" Id="rId4"/><Relationship Target="../media/image03.png" Type="http://schemas.openxmlformats.org/officeDocument/2006/relationships/image" Id="rId3"/><Relationship Target="http://www.twitter.com/extly" Type="http://schemas.openxmlformats.org/officeDocument/2006/relationships/hyperlink" TargetMode="External" Id="rId6"/><Relationship Target="http://www.extly.com/forum/index.html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autotweet-ng-pro.html" Type="http://schemas.openxmlformats.org/officeDocument/2006/relationships/hyperlink" TargetMode="External" Id="rId4"/><Relationship Target="../media/image03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http://www.extly.com/how-to-autotweet-in-5-minutes-from-joomla.html" Type="http://schemas.openxmlformats.org/officeDocument/2006/relationships/hyperlink" TargetMode="External" Id="rId3"/><Relationship Target="../media/image01.png" Type="http://schemas.openxmlformats.org/officeDocument/2006/relationships/image" Id="rId6"/><Relationship Target="../media/image00.png" Type="http://schemas.openxmlformats.org/officeDocument/2006/relationships/image" Id="rId5"/><Relationship Target="../media/image02.pn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sm-running.com/" Type="http://schemas.openxmlformats.org/officeDocument/2006/relationships/hyperlink" TargetMode="External" Id="rId4"/><Relationship Target="../media/image03.png" Type="http://schemas.openxmlformats.org/officeDocument/2006/relationships/image" Id="rId3"/><Relationship Target="https://twitter.com/SM_running" Type="http://schemas.openxmlformats.org/officeDocument/2006/relationships/hyperlink" TargetMode="External" Id="rId6"/><Relationship Target="https://www.facebook.com/SMrunning" Type="http://schemas.openxmlformats.org/officeDocument/2006/relationships/hyperlink" TargetMode="External" Id="rId5"/><Relationship Target="../media/image04.png" Type="http://schemas.openxmlformats.org/officeDocument/2006/relationships/image" Id="rId7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6.jpg" Type="http://schemas.openxmlformats.org/officeDocument/2006/relationships/image" Id="rId3"/><Relationship Target="../media/image14.jpg" Type="http://schemas.openxmlformats.org/officeDocument/2006/relationships/image" Id="rId6"/><Relationship Target="../media/image04.png" Type="http://schemas.openxmlformats.org/officeDocument/2006/relationships/image" Id="rId5"/><Relationship Target="../media/image05.png" Type="http://schemas.openxmlformats.org/officeDocument/2006/relationships/image" Id="rId8"/><Relationship Target="../media/image13.jpg" Type="http://schemas.openxmlformats.org/officeDocument/2006/relationships/image" Id="rId7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4"/><Relationship Target="../media/image03.png" Type="http://schemas.openxmlformats.org/officeDocument/2006/relationships/image" Id="rId3"/><Relationship Target="http://www.running.es/taxonomy/term/128/all/feed" Type="http://schemas.openxmlformats.org/officeDocument/2006/relationships/hyperlink" TargetMode="External" Id="rId6"/><Relationship Target="../media/image07.jp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10.jpg" Type="http://schemas.openxmlformats.org/officeDocument/2006/relationships/image" Id="rId3"/><Relationship Target="../media/image09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4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795175" x="262000"/>
            <a:ext cy="1219199" cx="865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s"/>
              <a:t>AutoTweetNG</a:t>
            </a:r>
            <a:r>
              <a:rPr b="0" sz="3000" lang="es">
                <a:solidFill>
                  <a:srgbClr val="FFFFFF"/>
                </a:solidFill>
              </a:rPr>
              <a:t>Recipes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915300" x="262000"/>
            <a:ext cy="1032599" cx="8992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s">
                <a:solidFill>
                  <a:srgbClr val="000000"/>
                </a:solidFill>
              </a:rPr>
              <a:t>Improve your social streams with RSS Feeds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6150825" x="3714100"/>
            <a:ext cy="618600" cx="5365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r" rtl="0" lvl="0">
              <a:buNone/>
            </a:pPr>
            <a:r>
              <a:rPr lang="es"/>
              <a:t>Presentation based on Joomla 3 and AutoTweetNG 6.7.0</a:t>
            </a:r>
          </a:p>
          <a:p>
            <a:pPr algn="r" rtl="0" lvl="0">
              <a:buNone/>
            </a:pPr>
            <a:r>
              <a:rPr lang="es"/>
              <a:t>2013-10-28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5490700" x="262000"/>
            <a:ext cy="457200" cx="7715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s">
                <a:solidFill>
                  <a:schemeClr val="hlink"/>
                </a:solidFill>
                <a:hlinkClick r:id="rId3"/>
              </a:rPr>
              <a:t>http://www.extly.com/autotweetng-recipe-improve-your-social-streams-with-rss-feeds.html</a:t>
            </a:r>
          </a:p>
          <a:p>
            <a:r>
              <a:t/>
            </a:r>
          </a:p>
        </p:txBody>
      </p:sp>
      <p:sp>
        <p:nvSpPr>
          <p:cNvPr id="37" name="Shape 37"/>
          <p:cNvSpPr/>
          <p:nvPr/>
        </p:nvSpPr>
        <p:spPr>
          <a:xfrm>
            <a:off y="2579025" x="7380062"/>
            <a:ext cy="1435350" cx="15327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6" name="Shape 116"/>
          <p:cNvSpPr txBox="1"/>
          <p:nvPr>
            <p:ph type="title"/>
          </p:nvPr>
        </p:nvSpPr>
        <p:spPr>
          <a:xfrm>
            <a:off y="462969" x="179800"/>
            <a:ext cy="580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s"/>
              <a:t>One last word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s"/>
              <a:t>We love your feedback, it's our way to improve.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s"/>
              <a:t>This presentation was created with your help.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r>
              <a:t/>
            </a:r>
          </a:p>
        </p:txBody>
      </p:sp>
      <p:sp>
        <p:nvSpPr>
          <p:cNvPr id="118" name="Shape 118"/>
          <p:cNvSpPr txBox="1"/>
          <p:nvPr/>
        </p:nvSpPr>
        <p:spPr>
          <a:xfrm>
            <a:off y="5198250" x="519300"/>
            <a:ext cy="1328700" cx="8167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4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http://www.extly.com/forum/index.html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s"/>
              <a:t>Twitter </a:t>
            </a:r>
            <a:r>
              <a:rPr u="sng" lang="es">
                <a:solidFill>
                  <a:srgbClr val="185DA2"/>
                </a:solidFill>
                <a:hlinkClick r:id="rId6"/>
              </a:rPr>
              <a:t>@extly</a:t>
            </a:r>
          </a:p>
          <a:p>
            <a:pPr algn="ctr" rtl="0" lvl="0">
              <a:buNone/>
            </a:pPr>
            <a:r>
              <a:rPr lang="es"/>
              <a:t>Facebook </a:t>
            </a:r>
            <a:r>
              <a:rPr u="sng" lang="es">
                <a:solidFill>
                  <a:srgbClr val="185DA2"/>
                </a:solidFill>
                <a:hlinkClick r:id="rId7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332844" x="179800"/>
            <a:ext cy="580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s"/>
              <a:t>Recipe: Improve your social streams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lang="es"/>
              <a:t>AutoTweetNG </a:t>
            </a:r>
            <a:r>
              <a:rPr lang="es"/>
              <a:t>allows automatic social publishing from Joomla to Facebook, Twitter, or LinkedIn.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s"/>
              <a:t>In this presentation, we are going to show how you can increase and diversify your social stream content.</a:t>
            </a:r>
          </a:p>
          <a:p>
            <a:r>
              <a:t/>
            </a:r>
          </a:p>
        </p:txBody>
      </p:sp>
      <p:sp>
        <p:nvSpPr>
          <p:cNvPr id="44" name="Shape 44"/>
          <p:cNvSpPr/>
          <p:nvPr/>
        </p:nvSpPr>
        <p:spPr>
          <a:xfrm>
            <a:off y="5316900" x="7587450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5" name="Shape 45"/>
          <p:cNvSpPr txBox="1"/>
          <p:nvPr/>
        </p:nvSpPr>
        <p:spPr>
          <a:xfrm>
            <a:off y="5316900" x="701275"/>
            <a:ext cy="879599" cx="7559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Product Page: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http://www.extly.com/autotweet-ng-pro.html</a:t>
            </a:r>
          </a:p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6"/>
              </a:rPr>
              <a:t>http://www.extly.com/forum/index.html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s"/>
              <a:t>Prerequisites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974575" x="457200"/>
            <a:ext cy="4593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AutoTweetNG Free, PRO or Joocial v6.7 or superior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Configured social channels   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This tutorial assumes you have already done a basic configuration.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Previous Tutorial:</a:t>
            </a:r>
            <a:r>
              <a:rPr u="sng" sz="2200" lang="es">
                <a:solidFill>
                  <a:schemeClr val="hlink"/>
                </a:solidFill>
                <a:hlinkClick r:id="rId3"/>
              </a:rPr>
              <a:t>How to AutoTweet from Joomla in 5 minutes</a:t>
            </a:r>
          </a:p>
          <a:p>
            <a:r>
              <a:t/>
            </a:r>
          </a:p>
        </p:txBody>
      </p:sp>
      <p:sp>
        <p:nvSpPr>
          <p:cNvPr id="52" name="Shape 52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y="2562650" x="4296375"/>
            <a:ext cy="402300" cx="40372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y="2596825" x="4763249"/>
            <a:ext cy="333950" cx="33834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55" name="Shape 55"/>
          <p:cNvSpPr/>
          <p:nvPr/>
        </p:nvSpPr>
        <p:spPr>
          <a:xfrm>
            <a:off y="2562650" x="5240949"/>
            <a:ext cy="402300" cx="40372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Leading Case: SM Running</a:t>
            </a:r>
          </a:p>
        </p:txBody>
      </p:sp>
      <p:sp>
        <p:nvSpPr>
          <p:cNvPr id="61" name="Shape 6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980525" x="457200"/>
            <a:ext cy="4587299" cx="843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sz="1400" lang="es"/>
              <a:t>The site owner “Ricardo” is the social media manager. He creates content in Joomla, and articles are automatically published to social channels: Facebook and Twitter.</a:t>
            </a:r>
          </a:p>
          <a:p>
            <a:pPr rtl="0" lvl="0">
              <a:lnSpc>
                <a:spcPct val="150000"/>
              </a:lnSpc>
              <a:buNone/>
            </a:pPr>
            <a:r>
              <a:rPr sz="1400" lang="es"/>
              <a:t>He publishes weekly content of competitions and training. He can’t create content every day, and streams lag with no activity.</a:t>
            </a:r>
          </a:p>
          <a:p>
            <a:pPr rtl="0" lvl="0">
              <a:lnSpc>
                <a:spcPct val="150000"/>
              </a:lnSpc>
              <a:buNone/>
            </a:pPr>
            <a:r>
              <a:rPr sz="1400" lang="es"/>
              <a:t>There are well-known running news sites, publishing articles every day.</a:t>
            </a:r>
          </a:p>
          <a:p>
            <a:r>
              <a:t/>
            </a:r>
          </a:p>
          <a:p>
            <a:pPr rtl="0" lvl="0">
              <a:lnSpc>
                <a:spcPct val="150000"/>
              </a:lnSpc>
              <a:buNone/>
            </a:pPr>
            <a:r>
              <a:rPr sz="2200" lang="es"/>
              <a:t>AutoTweetNG now supports </a:t>
            </a:r>
            <a:r>
              <a:rPr u="sng" sz="2200" lang="es"/>
              <a:t>Feeds Automatic Posts</a:t>
            </a:r>
            <a:r>
              <a:rPr sz="2200" lang="es"/>
              <a:t> for better streams management. Posts can be created based on trusted sources.</a:t>
            </a:r>
          </a:p>
          <a:p>
            <a:pPr rtl="0" lvl="0">
              <a:lnSpc>
                <a:spcPct val="150000"/>
              </a:lnSpc>
              <a:buNone/>
            </a:pPr>
            <a:r>
              <a:rPr sz="1400" lang="es"/>
              <a:t>Url: </a:t>
            </a:r>
            <a:r>
              <a:rPr u="sng" sz="1400" lang="es">
                <a:solidFill>
                  <a:schemeClr val="hlink"/>
                </a:solidFill>
                <a:hlinkClick r:id="rId4"/>
              </a:rPr>
              <a:t>http://www.sm-running.com/</a:t>
            </a:r>
          </a:p>
          <a:p>
            <a:pPr rtl="0" lvl="0">
              <a:lnSpc>
                <a:spcPct val="150000"/>
              </a:lnSpc>
              <a:buNone/>
            </a:pPr>
            <a:r>
              <a:rPr sz="1400" lang="es"/>
              <a:t>Facebook: </a:t>
            </a:r>
            <a:r>
              <a:rPr u="sng" sz="1400" lang="es">
                <a:solidFill>
                  <a:schemeClr val="hlink"/>
                </a:solidFill>
                <a:hlinkClick r:id="rId5"/>
              </a:rPr>
              <a:t>https://www.facebook.com/SMrunning</a:t>
            </a:r>
            <a:r>
              <a:rPr sz="1400" lang="es"/>
              <a:t> - Twitter: </a:t>
            </a:r>
            <a:r>
              <a:rPr u="sng" sz="1400" lang="es">
                <a:solidFill>
                  <a:schemeClr val="hlink"/>
                </a:solidFill>
                <a:hlinkClick r:id="rId6"/>
              </a:rPr>
              <a:t>https://twitter.com/SM_running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3" name="Shape 63"/>
          <p:cNvSpPr/>
          <p:nvPr/>
        </p:nvSpPr>
        <p:spPr>
          <a:xfrm>
            <a:off y="207450" x="7732575"/>
            <a:ext cy="1143000" cx="114300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/>
        </p:nvSpPr>
        <p:spPr>
          <a:xfrm>
            <a:off y="3223400" x="4491700"/>
            <a:ext cy="3530974" cx="27681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Leading Case: SM Running</a:t>
            </a:r>
          </a:p>
        </p:txBody>
      </p:sp>
      <p:sp>
        <p:nvSpPr>
          <p:cNvPr id="70" name="Shape 70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y="207450" x="7732575"/>
            <a:ext cy="1143000" cx="1143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y="3369074" x="131074"/>
            <a:ext cy="2219124" cx="37282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/>
          <p:nvPr/>
        </p:nvSpPr>
        <p:spPr>
          <a:xfrm>
            <a:off y="2272100" x="5660600"/>
            <a:ext cy="2763774" cx="342397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74" name="Shape 74"/>
          <p:cNvSpPr/>
          <p:nvPr/>
        </p:nvSpPr>
        <p:spPr>
          <a:xfrm>
            <a:off y="1675125" x="3729437"/>
            <a:ext cy="1435350" cx="1532725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/>
          <p:nvPr/>
        </p:nvSpPr>
        <p:spPr>
          <a:xfrm>
            <a:off y="3723475" x="3993587"/>
            <a:ext cy="308100" cx="1532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Step 1 - Create a new Feed</a:t>
            </a:r>
          </a:p>
        </p:txBody>
      </p:sp>
      <p:sp>
        <p:nvSpPr>
          <p:cNvPr id="81" name="Shape 8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y="3331199" x="216462"/>
            <a:ext cy="3296500" cx="557212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3" name="Shape 83"/>
          <p:cNvSpPr/>
          <p:nvPr/>
        </p:nvSpPr>
        <p:spPr>
          <a:xfrm>
            <a:off y="1800000" x="1989250"/>
            <a:ext cy="4365124" cx="39458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84" name="Shape 84"/>
          <p:cNvSpPr txBox="1"/>
          <p:nvPr/>
        </p:nvSpPr>
        <p:spPr>
          <a:xfrm>
            <a:off y="2552225" x="5788600"/>
            <a:ext cy="2538599" cx="3410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2200" lang="es">
                <a:solidFill>
                  <a:schemeClr val="dk1"/>
                </a:solidFill>
              </a:rPr>
              <a:t>For example</a:t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sz="2200" lang="es">
                <a:solidFill>
                  <a:schemeClr val="dk1"/>
                </a:solidFill>
              </a:rPr>
              <a:t>Title:</a:t>
            </a:r>
          </a:p>
          <a:p>
            <a:pPr rtl="0" lvl="0" indent="457200" marL="0">
              <a:buNone/>
            </a:pPr>
            <a:r>
              <a:rPr sz="2200" lang="es">
                <a:solidFill>
                  <a:schemeClr val="dk1"/>
                </a:solidFill>
              </a:rPr>
              <a:t>Running.es</a:t>
            </a:r>
          </a:p>
          <a:p>
            <a:r>
              <a:t/>
            </a:r>
          </a:p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RSS: </a:t>
            </a:r>
            <a:r>
              <a:rPr u="sng" sz="1100" lang="es">
                <a:solidFill>
                  <a:schemeClr val="hlink"/>
                </a:solidFill>
                <a:hlinkClick r:id="rId6"/>
              </a:rPr>
              <a:t>http://www.running.es/taxonomy/term/128/all/feed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/>
        </p:nvSpPr>
        <p:spPr>
          <a:xfrm>
            <a:off y="4074555" x="2332875"/>
            <a:ext cy="2686599" cx="512549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0" name="Shape 90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Step 2 - Save &amp; Preview</a:t>
            </a:r>
          </a:p>
        </p:txBody>
      </p:sp>
      <p:sp>
        <p:nvSpPr>
          <p:cNvPr id="91" name="Shape 9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2" name="Shape 92"/>
          <p:cNvSpPr/>
          <p:nvPr/>
        </p:nvSpPr>
        <p:spPr>
          <a:xfrm>
            <a:off y="1786649" x="216425"/>
            <a:ext cy="2783724" cx="50588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93" name="Shape 93"/>
          <p:cNvSpPr txBox="1"/>
          <p:nvPr/>
        </p:nvSpPr>
        <p:spPr>
          <a:xfrm>
            <a:off y="1592975" x="6010650"/>
            <a:ext cy="2538599" cx="2811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2200" lang="es">
                <a:solidFill>
                  <a:schemeClr val="dk1"/>
                </a:solidFill>
              </a:rPr>
              <a:t>In configuration tabs (Publishing, Content Creation, and Filters), the content can be adjusted.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Step 3 - Import</a:t>
            </a:r>
          </a:p>
        </p:txBody>
      </p:sp>
      <p:sp>
        <p:nvSpPr>
          <p:cNvPr id="99" name="Shape 99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0" name="Shape 100"/>
          <p:cNvSpPr/>
          <p:nvPr/>
        </p:nvSpPr>
        <p:spPr>
          <a:xfrm>
            <a:off y="1698798" x="1358500"/>
            <a:ext cy="3778025" cx="6427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Step 4 - Social Media Strategy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565425" x="764800"/>
            <a:ext cy="4296300" cx="7517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s"/>
              <a:t>Manual weekly content is published on Sundays</a:t>
            </a:r>
          </a:p>
          <a:p>
            <a:pPr rtl="0" lvl="0" indent="-3175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s"/>
              <a:t>Import 1 article of each Feed per day</a:t>
            </a:r>
          </a:p>
          <a:p>
            <a:pPr rtl="0" lvl="0" indent="-3175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s"/>
              <a:t>Number of Feeds: 7</a:t>
            </a:r>
          </a:p>
          <a:p>
            <a:pPr rtl="0" lvl="0">
              <a:lnSpc>
                <a:spcPct val="150000"/>
              </a:lnSpc>
              <a:buNone/>
            </a:pPr>
            <a:r>
              <a:rPr sz="2200" lang="es"/>
              <a:t>Conclusion: Increased social activity, and better social content management.</a:t>
            </a:r>
          </a:p>
        </p:txBody>
      </p:sp>
      <p:sp>
        <p:nvSpPr>
          <p:cNvPr id="107" name="Shape 107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8" name="Shape 108"/>
          <p:cNvSpPr/>
          <p:nvPr/>
        </p:nvSpPr>
        <p:spPr>
          <a:xfrm>
            <a:off y="3926225" x="764800"/>
            <a:ext cy="2804000" cx="56134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/>
          <p:nvPr/>
        </p:nvSpPr>
        <p:spPr>
          <a:xfrm rot="5400000">
            <a:off y="5815424" x="4121699"/>
            <a:ext cy="308100" cx="467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 txBox="1"/>
          <p:nvPr/>
        </p:nvSpPr>
        <p:spPr>
          <a:xfrm>
            <a:off y="5001525" x="3197625"/>
            <a:ext cy="653400" cx="1452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s">
                <a:solidFill>
                  <a:schemeClr val="dk1"/>
                </a:solidFill>
              </a:rPr>
              <a:t>Feeds launch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