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43.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35.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49.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50.xml" ContentType="application/vnd.openxmlformats-officedocument.presentationml.notesSlide+xml"/>
  <Override PartName="/ppt/notesSlides/notesSlide42.xml" ContentType="application/vnd.openxmlformats-officedocument.presentationml.notesSlide+xml"/>
  <Override PartName="/ppt/notesSlides/notesSlide26.xml" ContentType="application/vnd.openxmlformats-officedocument.presentationml.notesSlide+xml"/>
  <Override PartName="/ppt/notesSlides/notesSlide40.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46.xml" ContentType="application/vnd.openxmlformats-officedocument.presentationml.notesSlide+xml"/>
  <Override PartName="/ppt/notesSlides/notesSlide18.xml" ContentType="application/vnd.openxmlformats-officedocument.presentationml.notesSlide+xml"/>
  <Override PartName="/ppt/notesSlides/notesSlide39.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48.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47.xml" ContentType="application/vnd.openxmlformats-officedocument.presentationml.notesSlide+xml"/>
  <Override PartName="/ppt/notesSlides/notesSlide32.xml" ContentType="application/vnd.openxmlformats-officedocument.presentationml.notesSlide+xml"/>
  <Override PartName="/ppt/notesSlides/notesSlide37.xml" ContentType="application/vnd.openxmlformats-officedocument.presentationml.notesSlide+xml"/>
  <Override PartName="/ppt/notesSlides/notesSlide31.xml" ContentType="application/vnd.openxmlformats-officedocument.presentationml.notesSlide+xml"/>
  <Override PartName="/ppt/notesSlides/notesSlide52.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38.xml" ContentType="application/vnd.openxmlformats-officedocument.presentationml.notesSlide+xml"/>
  <Override PartName="/ppt/notesSlides/notesSlide8.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51.xml" ContentType="application/vnd.openxmlformats-officedocument.presentationml.notesSlide+xml"/>
  <Override PartName="/ppt/notesSlides/notesSlide21.xml" ContentType="application/vnd.openxmlformats-officedocument.presentationml.notesSlide+xml"/>
  <Override PartName="/ppt/notesSlides/notesSlide36.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37.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4.xml" ContentType="application/vnd.openxmlformats-officedocument.presentationml.slide+xml"/>
  <Override PartName="/ppt/slides/slide50.xml" ContentType="application/vnd.openxmlformats-officedocument.presentationml.slide+xml"/>
  <Override PartName="/ppt/slides/slide11.xml" ContentType="application/vnd.openxmlformats-officedocument.presentationml.slide+xml"/>
  <Override PartName="/ppt/slides/slide42.xml" ContentType="application/vnd.openxmlformats-officedocument.presentationml.slide+xml"/>
  <Override PartName="/ppt/slides/slide40.xml" ContentType="application/vnd.openxmlformats-officedocument.presentationml.slide+xml"/>
  <Override PartName="/ppt/slides/slide1.xml" ContentType="application/vnd.openxmlformats-officedocument.presentationml.slide+xml"/>
  <Override PartName="/ppt/slides/slide44.xml" ContentType="application/vnd.openxmlformats-officedocument.presentationml.slide+xml"/>
  <Override PartName="/ppt/slides/slide46.xml" ContentType="application/vnd.openxmlformats-officedocument.presentationml.slide+xml"/>
  <Override PartName="/ppt/slides/slide3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4.xml" ContentType="application/vnd.openxmlformats-officedocument.presentationml.slide+xml"/>
  <Override PartName="/ppt/slides/slide28.xml" ContentType="application/vnd.openxmlformats-officedocument.presentationml.slide+xml"/>
  <Override PartName="/ppt/slides/slide14.xml" ContentType="application/vnd.openxmlformats-officedocument.presentationml.slide+xml"/>
  <Override PartName="/ppt/slides/slide52.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48.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10.xml" ContentType="application/vnd.openxmlformats-officedocument.presentationml.slide+xml"/>
  <Override PartName="/ppt/slides/slide51.xml" ContentType="application/vnd.openxmlformats-officedocument.presentationml.slide+xml"/>
  <Override PartName="/ppt/slides/slide31.xml" ContentType="application/vnd.openxmlformats-officedocument.presentationml.slide+xml"/>
  <Override PartName="/ppt/slides/slide43.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3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showSpecialPlsOnTitleSld="0" firstSlideNum="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34.xml" Type="http://schemas.openxmlformats.org/officeDocument/2006/relationships/slide" Id="rId39"/><Relationship Target="slides/slide33.xml" Type="http://schemas.openxmlformats.org/officeDocument/2006/relationships/slide" Id="rId38"/><Relationship Target="slides/slide32.xml" Type="http://schemas.openxmlformats.org/officeDocument/2006/relationships/slide" Id="rId37"/><Relationship Target="slides/slide14.xml" Type="http://schemas.openxmlformats.org/officeDocument/2006/relationships/slide" Id="rId19"/><Relationship Target="slides/slide31.xml" Type="http://schemas.openxmlformats.org/officeDocument/2006/relationships/slide" Id="rId36"/><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25.xml" Type="http://schemas.openxmlformats.org/officeDocument/2006/relationships/slide" Id="rId30"/><Relationship Target="slides/slide7.xml" Type="http://schemas.openxmlformats.org/officeDocument/2006/relationships/slide" Id="rId12"/><Relationship Target="slides/slide26.xml" Type="http://schemas.openxmlformats.org/officeDocument/2006/relationships/slide" Id="rId31"/><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9.xml" Type="http://schemas.openxmlformats.org/officeDocument/2006/relationships/slide" Id="rId34"/><Relationship Target="slides/slide30.xml" Type="http://schemas.openxmlformats.org/officeDocument/2006/relationships/slide" Id="rId35"/><Relationship Target="slides/slide27.xml" Type="http://schemas.openxmlformats.org/officeDocument/2006/relationships/slide" Id="rId32"/><Relationship Target="slides/slide28.xml" Type="http://schemas.openxmlformats.org/officeDocument/2006/relationships/slide" Id="rId33"/><Relationship Target="slides/slide52.xml" Type="http://schemas.openxmlformats.org/officeDocument/2006/relationships/slide" Id="rId57"/><Relationship Target="slides/slide51.xml" Type="http://schemas.openxmlformats.org/officeDocument/2006/relationships/slide" Id="rId56"/><Relationship Target="slides/slide50.xml" Type="http://schemas.openxmlformats.org/officeDocument/2006/relationships/slide" Id="rId55"/><Relationship Target="slides/slide49.xml" Type="http://schemas.openxmlformats.org/officeDocument/2006/relationships/slide" Id="rId54"/><Relationship Target="slides/slide48.xml" Type="http://schemas.openxmlformats.org/officeDocument/2006/relationships/slide" Id="rId53"/><Relationship Target="slides/slide47.xml" Type="http://schemas.openxmlformats.org/officeDocument/2006/relationships/slide" Id="rId52"/><Relationship Target="slides/slide46.xml" Type="http://schemas.openxmlformats.org/officeDocument/2006/relationships/slide" Id="rId51"/><Relationship Target="slides/slide45.xml" Type="http://schemas.openxmlformats.org/officeDocument/2006/relationships/slide" Id="rId50"/><Relationship Target="slides/slide43.xml" Type="http://schemas.openxmlformats.org/officeDocument/2006/relationships/slide" Id="rId48"/><Relationship Target="slides/slide42.xml" Type="http://schemas.openxmlformats.org/officeDocument/2006/relationships/slide" Id="rId47"/><Relationship Target="slides/slide24.xml" Type="http://schemas.openxmlformats.org/officeDocument/2006/relationships/slide" Id="rId29"/><Relationship Target="slides/slide44.xml" Type="http://schemas.openxmlformats.org/officeDocument/2006/relationships/slide" Id="rId4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slides/slide35.xml" Type="http://schemas.openxmlformats.org/officeDocument/2006/relationships/slide" Id="rId40"/><Relationship Target="theme/theme2.xml" Type="http://schemas.openxmlformats.org/officeDocument/2006/relationships/theme" Id="rId1"/><Relationship Target="slides/slide17.xml" Type="http://schemas.openxmlformats.org/officeDocument/2006/relationships/slide" Id="rId22"/><Relationship Target="slides/slide36.xml" Type="http://schemas.openxmlformats.org/officeDocument/2006/relationships/slide" Id="rId41"/><Relationship Target="slideMasters/slideMaster1.xml" Type="http://schemas.openxmlformats.org/officeDocument/2006/relationships/slideMaster" Id="rId4"/><Relationship Target="slides/slide18.xml" Type="http://schemas.openxmlformats.org/officeDocument/2006/relationships/slide" Id="rId23"/><Relationship Target="slides/slide37.xml" Type="http://schemas.openxmlformats.org/officeDocument/2006/relationships/slide" Id="rId42"/><Relationship Target="tableStyles.xml" Type="http://schemas.openxmlformats.org/officeDocument/2006/relationships/tableStyles" Id="rId3"/><Relationship Target="slides/slide19.xml" Type="http://schemas.openxmlformats.org/officeDocument/2006/relationships/slide" Id="rId24"/><Relationship Target="slides/slide38.xml" Type="http://schemas.openxmlformats.org/officeDocument/2006/relationships/slide" Id="rId43"/><Relationship Target="slides/slide39.xml" Type="http://schemas.openxmlformats.org/officeDocument/2006/relationships/slide" Id="rId44"/><Relationship Target="slides/slide40.xml" Type="http://schemas.openxmlformats.org/officeDocument/2006/relationships/slide" Id="rId45"/><Relationship Target="slides/slide41.xml" Type="http://schemas.openxmlformats.org/officeDocument/2006/relationships/slide" Id="rId46"/><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 name="Shape 37"/>
        <p:cNvGrpSpPr/>
        <p:nvPr/>
      </p:nvGrpSpPr>
      <p:grpSpPr>
        <a:xfrm>
          <a:off y="0" x="0"/>
          <a:ext cy="0" cx="0"/>
          <a:chOff y="0" x="0"/>
          <a:chExt cy="0" cx="0"/>
        </a:xfrm>
      </p:grpSpPr>
      <p:sp>
        <p:nvSpPr>
          <p:cNvPr id="38" name="Shape 38"/>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9" name="Shape 3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8" name="Shape 128"/>
        <p:cNvGrpSpPr/>
        <p:nvPr/>
      </p:nvGrpSpPr>
      <p:grpSpPr>
        <a:xfrm>
          <a:off y="0" x="0"/>
          <a:ext cy="0" cx="0"/>
          <a:chOff y="0" x="0"/>
          <a:chExt cy="0" cx="0"/>
        </a:xfrm>
      </p:grpSpPr>
      <p:sp>
        <p:nvSpPr>
          <p:cNvPr id="129" name="Shape 12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0" name="Shape 130"/>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8" name="Shape 138"/>
        <p:cNvGrpSpPr/>
        <p:nvPr/>
      </p:nvGrpSpPr>
      <p:grpSpPr>
        <a:xfrm>
          <a:off y="0" x="0"/>
          <a:ext cy="0" cx="0"/>
          <a:chOff y="0" x="0"/>
          <a:chExt cy="0" cx="0"/>
        </a:xfrm>
      </p:grpSpPr>
      <p:sp>
        <p:nvSpPr>
          <p:cNvPr id="139" name="Shape 13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0" name="Shape 140"/>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8" name="Shape 148"/>
        <p:cNvGrpSpPr/>
        <p:nvPr/>
      </p:nvGrpSpPr>
      <p:grpSpPr>
        <a:xfrm>
          <a:off y="0" x="0"/>
          <a:ext cy="0" cx="0"/>
          <a:chOff y="0" x="0"/>
          <a:chExt cy="0" cx="0"/>
        </a:xfrm>
      </p:grpSpPr>
      <p:sp>
        <p:nvSpPr>
          <p:cNvPr id="149" name="Shape 14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0" name="Shape 150"/>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8" name="Shape 158"/>
        <p:cNvGrpSpPr/>
        <p:nvPr/>
      </p:nvGrpSpPr>
      <p:grpSpPr>
        <a:xfrm>
          <a:off y="0" x="0"/>
          <a:ext cy="0" cx="0"/>
          <a:chOff y="0" x="0"/>
          <a:chExt cy="0" cx="0"/>
        </a:xfrm>
      </p:grpSpPr>
      <p:sp>
        <p:nvSpPr>
          <p:cNvPr id="159" name="Shape 15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60" name="Shape 160"/>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6" name="Shape 166"/>
        <p:cNvGrpSpPr/>
        <p:nvPr/>
      </p:nvGrpSpPr>
      <p:grpSpPr>
        <a:xfrm>
          <a:off y="0" x="0"/>
          <a:ext cy="0" cx="0"/>
          <a:chOff y="0" x="0"/>
          <a:chExt cy="0" cx="0"/>
        </a:xfrm>
      </p:grpSpPr>
      <p:sp>
        <p:nvSpPr>
          <p:cNvPr id="167" name="Shape 16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68" name="Shape 168"/>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8" name="Shape 178"/>
        <p:cNvGrpSpPr/>
        <p:nvPr/>
      </p:nvGrpSpPr>
      <p:grpSpPr>
        <a:xfrm>
          <a:off y="0" x="0"/>
          <a:ext cy="0" cx="0"/>
          <a:chOff y="0" x="0"/>
          <a:chExt cy="0" cx="0"/>
        </a:xfrm>
      </p:grpSpPr>
      <p:sp>
        <p:nvSpPr>
          <p:cNvPr id="179" name="Shape 17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80" name="Shape 180"/>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9" name="Shape 189"/>
        <p:cNvGrpSpPr/>
        <p:nvPr/>
      </p:nvGrpSpPr>
      <p:grpSpPr>
        <a:xfrm>
          <a:off y="0" x="0"/>
          <a:ext cy="0" cx="0"/>
          <a:chOff y="0" x="0"/>
          <a:chExt cy="0" cx="0"/>
        </a:xfrm>
      </p:grpSpPr>
      <p:sp>
        <p:nvSpPr>
          <p:cNvPr id="190" name="Shape 19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91" name="Shape 191"/>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1" name="Shape 201"/>
        <p:cNvGrpSpPr/>
        <p:nvPr/>
      </p:nvGrpSpPr>
      <p:grpSpPr>
        <a:xfrm>
          <a:off y="0" x="0"/>
          <a:ext cy="0" cx="0"/>
          <a:chOff y="0" x="0"/>
          <a:chExt cy="0" cx="0"/>
        </a:xfrm>
      </p:grpSpPr>
      <p:sp>
        <p:nvSpPr>
          <p:cNvPr id="202" name="Shape 20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03" name="Shape 203"/>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9" name="Shape 209"/>
        <p:cNvGrpSpPr/>
        <p:nvPr/>
      </p:nvGrpSpPr>
      <p:grpSpPr>
        <a:xfrm>
          <a:off y="0" x="0"/>
          <a:ext cy="0" cx="0"/>
          <a:chOff y="0" x="0"/>
          <a:chExt cy="0" cx="0"/>
        </a:xfrm>
      </p:grpSpPr>
      <p:sp>
        <p:nvSpPr>
          <p:cNvPr id="210" name="Shape 21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11" name="Shape 211"/>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9" name="Shape 219"/>
        <p:cNvGrpSpPr/>
        <p:nvPr/>
      </p:nvGrpSpPr>
      <p:grpSpPr>
        <a:xfrm>
          <a:off y="0" x="0"/>
          <a:ext cy="0" cx="0"/>
          <a:chOff y="0" x="0"/>
          <a:chExt cy="0" cx="0"/>
        </a:xfrm>
      </p:grpSpPr>
      <p:sp>
        <p:nvSpPr>
          <p:cNvPr id="220" name="Shape 22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21" name="Shape 221"/>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6" name="Shape 46"/>
        <p:cNvGrpSpPr/>
        <p:nvPr/>
      </p:nvGrpSpPr>
      <p:grpSpPr>
        <a:xfrm>
          <a:off y="0" x="0"/>
          <a:ext cy="0" cx="0"/>
          <a:chOff y="0" x="0"/>
          <a:chExt cy="0" cx="0"/>
        </a:xfrm>
      </p:grpSpPr>
      <p:sp>
        <p:nvSpPr>
          <p:cNvPr id="47" name="Shape 4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8" name="Shape 4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2" name="Shape 232"/>
        <p:cNvGrpSpPr/>
        <p:nvPr/>
      </p:nvGrpSpPr>
      <p:grpSpPr>
        <a:xfrm>
          <a:off y="0" x="0"/>
          <a:ext cy="0" cx="0"/>
          <a:chOff y="0" x="0"/>
          <a:chExt cy="0" cx="0"/>
        </a:xfrm>
      </p:grpSpPr>
      <p:sp>
        <p:nvSpPr>
          <p:cNvPr id="233" name="Shape 23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34" name="Shape 234"/>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2" name="Shape 242"/>
        <p:cNvGrpSpPr/>
        <p:nvPr/>
      </p:nvGrpSpPr>
      <p:grpSpPr>
        <a:xfrm>
          <a:off y="0" x="0"/>
          <a:ext cy="0" cx="0"/>
          <a:chOff y="0" x="0"/>
          <a:chExt cy="0" cx="0"/>
        </a:xfrm>
      </p:grpSpPr>
      <p:sp>
        <p:nvSpPr>
          <p:cNvPr id="243" name="Shape 24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44" name="Shape 244"/>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4" name="Shape 254"/>
        <p:cNvGrpSpPr/>
        <p:nvPr/>
      </p:nvGrpSpPr>
      <p:grpSpPr>
        <a:xfrm>
          <a:off y="0" x="0"/>
          <a:ext cy="0" cx="0"/>
          <a:chOff y="0" x="0"/>
          <a:chExt cy="0" cx="0"/>
        </a:xfrm>
      </p:grpSpPr>
      <p:sp>
        <p:nvSpPr>
          <p:cNvPr id="255" name="Shape 25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56" name="Shape 256"/>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2" name="Shape 262"/>
        <p:cNvGrpSpPr/>
        <p:nvPr/>
      </p:nvGrpSpPr>
      <p:grpSpPr>
        <a:xfrm>
          <a:off y="0" x="0"/>
          <a:ext cy="0" cx="0"/>
          <a:chOff y="0" x="0"/>
          <a:chExt cy="0" cx="0"/>
        </a:xfrm>
      </p:grpSpPr>
      <p:sp>
        <p:nvSpPr>
          <p:cNvPr id="263" name="Shape 26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64" name="Shape 264"/>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1" name="Shape 271"/>
        <p:cNvGrpSpPr/>
        <p:nvPr/>
      </p:nvGrpSpPr>
      <p:grpSpPr>
        <a:xfrm>
          <a:off y="0" x="0"/>
          <a:ext cy="0" cx="0"/>
          <a:chOff y="0" x="0"/>
          <a:chExt cy="0" cx="0"/>
        </a:xfrm>
      </p:grpSpPr>
      <p:sp>
        <p:nvSpPr>
          <p:cNvPr id="272" name="Shape 27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73" name="Shape 273"/>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9" name="Shape 279"/>
        <p:cNvGrpSpPr/>
        <p:nvPr/>
      </p:nvGrpSpPr>
      <p:grpSpPr>
        <a:xfrm>
          <a:off y="0" x="0"/>
          <a:ext cy="0" cx="0"/>
          <a:chOff y="0" x="0"/>
          <a:chExt cy="0" cx="0"/>
        </a:xfrm>
      </p:grpSpPr>
      <p:sp>
        <p:nvSpPr>
          <p:cNvPr id="280" name="Shape 28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81" name="Shape 281"/>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9" name="Shape 289"/>
        <p:cNvGrpSpPr/>
        <p:nvPr/>
      </p:nvGrpSpPr>
      <p:grpSpPr>
        <a:xfrm>
          <a:off y="0" x="0"/>
          <a:ext cy="0" cx="0"/>
          <a:chOff y="0" x="0"/>
          <a:chExt cy="0" cx="0"/>
        </a:xfrm>
      </p:grpSpPr>
      <p:sp>
        <p:nvSpPr>
          <p:cNvPr id="290" name="Shape 29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91" name="Shape 291"/>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0" name="Shape 300"/>
        <p:cNvGrpSpPr/>
        <p:nvPr/>
      </p:nvGrpSpPr>
      <p:grpSpPr>
        <a:xfrm>
          <a:off y="0" x="0"/>
          <a:ext cy="0" cx="0"/>
          <a:chOff y="0" x="0"/>
          <a:chExt cy="0" cx="0"/>
        </a:xfrm>
      </p:grpSpPr>
      <p:sp>
        <p:nvSpPr>
          <p:cNvPr id="301" name="Shape 30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02" name="Shape 302"/>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9" name="Shape 309"/>
        <p:cNvGrpSpPr/>
        <p:nvPr/>
      </p:nvGrpSpPr>
      <p:grpSpPr>
        <a:xfrm>
          <a:off y="0" x="0"/>
          <a:ext cy="0" cx="0"/>
          <a:chOff y="0" x="0"/>
          <a:chExt cy="0" cx="0"/>
        </a:xfrm>
      </p:grpSpPr>
      <p:sp>
        <p:nvSpPr>
          <p:cNvPr id="310" name="Shape 31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11" name="Shape 311"/>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9" name="Shape 319"/>
        <p:cNvGrpSpPr/>
        <p:nvPr/>
      </p:nvGrpSpPr>
      <p:grpSpPr>
        <a:xfrm>
          <a:off y="0" x="0"/>
          <a:ext cy="0" cx="0"/>
          <a:chOff y="0" x="0"/>
          <a:chExt cy="0" cx="0"/>
        </a:xfrm>
      </p:grpSpPr>
      <p:sp>
        <p:nvSpPr>
          <p:cNvPr id="320" name="Shape 32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21" name="Shape 321"/>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5" name="Shape 55"/>
        <p:cNvGrpSpPr/>
        <p:nvPr/>
      </p:nvGrpSpPr>
      <p:grpSpPr>
        <a:xfrm>
          <a:off y="0" x="0"/>
          <a:ext cy="0" cx="0"/>
          <a:chOff y="0" x="0"/>
          <a:chExt cy="0" cx="0"/>
        </a:xfrm>
      </p:grpSpPr>
      <p:sp>
        <p:nvSpPr>
          <p:cNvPr id="56" name="Shape 5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7" name="Shape 57"/>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8" name="Shape 328"/>
        <p:cNvGrpSpPr/>
        <p:nvPr/>
      </p:nvGrpSpPr>
      <p:grpSpPr>
        <a:xfrm>
          <a:off y="0" x="0"/>
          <a:ext cy="0" cx="0"/>
          <a:chOff y="0" x="0"/>
          <a:chExt cy="0" cx="0"/>
        </a:xfrm>
      </p:grpSpPr>
      <p:sp>
        <p:nvSpPr>
          <p:cNvPr id="329" name="Shape 32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30" name="Shape 330"/>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7" name="Shape 337"/>
        <p:cNvGrpSpPr/>
        <p:nvPr/>
      </p:nvGrpSpPr>
      <p:grpSpPr>
        <a:xfrm>
          <a:off y="0" x="0"/>
          <a:ext cy="0" cx="0"/>
          <a:chOff y="0" x="0"/>
          <a:chExt cy="0" cx="0"/>
        </a:xfrm>
      </p:grpSpPr>
      <p:sp>
        <p:nvSpPr>
          <p:cNvPr id="338" name="Shape 33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39" name="Shape 339"/>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7" name="Shape 347"/>
        <p:cNvGrpSpPr/>
        <p:nvPr/>
      </p:nvGrpSpPr>
      <p:grpSpPr>
        <a:xfrm>
          <a:off y="0" x="0"/>
          <a:ext cy="0" cx="0"/>
          <a:chOff y="0" x="0"/>
          <a:chExt cy="0" cx="0"/>
        </a:xfrm>
      </p:grpSpPr>
      <p:sp>
        <p:nvSpPr>
          <p:cNvPr id="348" name="Shape 34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49" name="Shape 349"/>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7" name="Shape 357"/>
        <p:cNvGrpSpPr/>
        <p:nvPr/>
      </p:nvGrpSpPr>
      <p:grpSpPr>
        <a:xfrm>
          <a:off y="0" x="0"/>
          <a:ext cy="0" cx="0"/>
          <a:chOff y="0" x="0"/>
          <a:chExt cy="0" cx="0"/>
        </a:xfrm>
      </p:grpSpPr>
      <p:sp>
        <p:nvSpPr>
          <p:cNvPr id="358" name="Shape 35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59" name="Shape 359"/>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7" name="Shape 367"/>
        <p:cNvGrpSpPr/>
        <p:nvPr/>
      </p:nvGrpSpPr>
      <p:grpSpPr>
        <a:xfrm>
          <a:off y="0" x="0"/>
          <a:ext cy="0" cx="0"/>
          <a:chOff y="0" x="0"/>
          <a:chExt cy="0" cx="0"/>
        </a:xfrm>
      </p:grpSpPr>
      <p:sp>
        <p:nvSpPr>
          <p:cNvPr id="368" name="Shape 36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69" name="Shape 369"/>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7" name="Shape 377"/>
        <p:cNvGrpSpPr/>
        <p:nvPr/>
      </p:nvGrpSpPr>
      <p:grpSpPr>
        <a:xfrm>
          <a:off y="0" x="0"/>
          <a:ext cy="0" cx="0"/>
          <a:chOff y="0" x="0"/>
          <a:chExt cy="0" cx="0"/>
        </a:xfrm>
      </p:grpSpPr>
      <p:sp>
        <p:nvSpPr>
          <p:cNvPr id="378" name="Shape 37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79" name="Shape 379"/>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6" name="Shape 386"/>
        <p:cNvGrpSpPr/>
        <p:nvPr/>
      </p:nvGrpSpPr>
      <p:grpSpPr>
        <a:xfrm>
          <a:off y="0" x="0"/>
          <a:ext cy="0" cx="0"/>
          <a:chOff y="0" x="0"/>
          <a:chExt cy="0" cx="0"/>
        </a:xfrm>
      </p:grpSpPr>
      <p:sp>
        <p:nvSpPr>
          <p:cNvPr id="387" name="Shape 38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88" name="Shape 388"/>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6" name="Shape 396"/>
        <p:cNvGrpSpPr/>
        <p:nvPr/>
      </p:nvGrpSpPr>
      <p:grpSpPr>
        <a:xfrm>
          <a:off y="0" x="0"/>
          <a:ext cy="0" cx="0"/>
          <a:chOff y="0" x="0"/>
          <a:chExt cy="0" cx="0"/>
        </a:xfrm>
      </p:grpSpPr>
      <p:sp>
        <p:nvSpPr>
          <p:cNvPr id="397" name="Shape 39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98" name="Shape 398"/>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5" name="Shape 405"/>
        <p:cNvGrpSpPr/>
        <p:nvPr/>
      </p:nvGrpSpPr>
      <p:grpSpPr>
        <a:xfrm>
          <a:off y="0" x="0"/>
          <a:ext cy="0" cx="0"/>
          <a:chOff y="0" x="0"/>
          <a:chExt cy="0" cx="0"/>
        </a:xfrm>
      </p:grpSpPr>
      <p:sp>
        <p:nvSpPr>
          <p:cNvPr id="406" name="Shape 40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07" name="Shape 407"/>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4" name="Shape 414"/>
        <p:cNvGrpSpPr/>
        <p:nvPr/>
      </p:nvGrpSpPr>
      <p:grpSpPr>
        <a:xfrm>
          <a:off y="0" x="0"/>
          <a:ext cy="0" cx="0"/>
          <a:chOff y="0" x="0"/>
          <a:chExt cy="0" cx="0"/>
        </a:xfrm>
      </p:grpSpPr>
      <p:sp>
        <p:nvSpPr>
          <p:cNvPr id="415" name="Shape 41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16" name="Shape 416"/>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2" name="Shape 62"/>
        <p:cNvGrpSpPr/>
        <p:nvPr/>
      </p:nvGrpSpPr>
      <p:grpSpPr>
        <a:xfrm>
          <a:off y="0" x="0"/>
          <a:ext cy="0" cx="0"/>
          <a:chOff y="0" x="0"/>
          <a:chExt cy="0" cx="0"/>
        </a:xfrm>
      </p:grpSpPr>
      <p:sp>
        <p:nvSpPr>
          <p:cNvPr id="63" name="Shape 6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4" name="Shape 64"/>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4" name="Shape 424"/>
        <p:cNvGrpSpPr/>
        <p:nvPr/>
      </p:nvGrpSpPr>
      <p:grpSpPr>
        <a:xfrm>
          <a:off y="0" x="0"/>
          <a:ext cy="0" cx="0"/>
          <a:chOff y="0" x="0"/>
          <a:chExt cy="0" cx="0"/>
        </a:xfrm>
      </p:grpSpPr>
      <p:sp>
        <p:nvSpPr>
          <p:cNvPr id="425" name="Shape 42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26" name="Shape 426"/>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3" name="Shape 433"/>
        <p:cNvGrpSpPr/>
        <p:nvPr/>
      </p:nvGrpSpPr>
      <p:grpSpPr>
        <a:xfrm>
          <a:off y="0" x="0"/>
          <a:ext cy="0" cx="0"/>
          <a:chOff y="0" x="0"/>
          <a:chExt cy="0" cx="0"/>
        </a:xfrm>
      </p:grpSpPr>
      <p:sp>
        <p:nvSpPr>
          <p:cNvPr id="434" name="Shape 43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35" name="Shape 435"/>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4" name="Shape 444"/>
        <p:cNvGrpSpPr/>
        <p:nvPr/>
      </p:nvGrpSpPr>
      <p:grpSpPr>
        <a:xfrm>
          <a:off y="0" x="0"/>
          <a:ext cy="0" cx="0"/>
          <a:chOff y="0" x="0"/>
          <a:chExt cy="0" cx="0"/>
        </a:xfrm>
      </p:grpSpPr>
      <p:sp>
        <p:nvSpPr>
          <p:cNvPr id="445" name="Shape 44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46" name="Shape 446"/>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53" name="Shape 453"/>
        <p:cNvGrpSpPr/>
        <p:nvPr/>
      </p:nvGrpSpPr>
      <p:grpSpPr>
        <a:xfrm>
          <a:off y="0" x="0"/>
          <a:ext cy="0" cx="0"/>
          <a:chOff y="0" x="0"/>
          <a:chExt cy="0" cx="0"/>
        </a:xfrm>
      </p:grpSpPr>
      <p:sp>
        <p:nvSpPr>
          <p:cNvPr id="454" name="Shape 45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55" name="Shape 455"/>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63" name="Shape 463"/>
        <p:cNvGrpSpPr/>
        <p:nvPr/>
      </p:nvGrpSpPr>
      <p:grpSpPr>
        <a:xfrm>
          <a:off y="0" x="0"/>
          <a:ext cy="0" cx="0"/>
          <a:chOff y="0" x="0"/>
          <a:chExt cy="0" cx="0"/>
        </a:xfrm>
      </p:grpSpPr>
      <p:sp>
        <p:nvSpPr>
          <p:cNvPr id="464" name="Shape 46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65" name="Shape 465"/>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72" name="Shape 472"/>
        <p:cNvGrpSpPr/>
        <p:nvPr/>
      </p:nvGrpSpPr>
      <p:grpSpPr>
        <a:xfrm>
          <a:off y="0" x="0"/>
          <a:ext cy="0" cx="0"/>
          <a:chOff y="0" x="0"/>
          <a:chExt cy="0" cx="0"/>
        </a:xfrm>
      </p:grpSpPr>
      <p:sp>
        <p:nvSpPr>
          <p:cNvPr id="473" name="Shape 47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74" name="Shape 474"/>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80" name="Shape 480"/>
        <p:cNvGrpSpPr/>
        <p:nvPr/>
      </p:nvGrpSpPr>
      <p:grpSpPr>
        <a:xfrm>
          <a:off y="0" x="0"/>
          <a:ext cy="0" cx="0"/>
          <a:chOff y="0" x="0"/>
          <a:chExt cy="0" cx="0"/>
        </a:xfrm>
      </p:grpSpPr>
      <p:sp>
        <p:nvSpPr>
          <p:cNvPr id="481" name="Shape 48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82" name="Shape 482"/>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90" name="Shape 490"/>
        <p:cNvGrpSpPr/>
        <p:nvPr/>
      </p:nvGrpSpPr>
      <p:grpSpPr>
        <a:xfrm>
          <a:off y="0" x="0"/>
          <a:ext cy="0" cx="0"/>
          <a:chOff y="0" x="0"/>
          <a:chExt cy="0" cx="0"/>
        </a:xfrm>
      </p:grpSpPr>
      <p:sp>
        <p:nvSpPr>
          <p:cNvPr id="491" name="Shape 49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92" name="Shape 492"/>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02" name="Shape 502"/>
        <p:cNvGrpSpPr/>
        <p:nvPr/>
      </p:nvGrpSpPr>
      <p:grpSpPr>
        <a:xfrm>
          <a:off y="0" x="0"/>
          <a:ext cy="0" cx="0"/>
          <a:chOff y="0" x="0"/>
          <a:chExt cy="0" cx="0"/>
        </a:xfrm>
      </p:grpSpPr>
      <p:sp>
        <p:nvSpPr>
          <p:cNvPr id="503" name="Shape 50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04" name="Shape 504"/>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12" name="Shape 512"/>
        <p:cNvGrpSpPr/>
        <p:nvPr/>
      </p:nvGrpSpPr>
      <p:grpSpPr>
        <a:xfrm>
          <a:off y="0" x="0"/>
          <a:ext cy="0" cx="0"/>
          <a:chOff y="0" x="0"/>
          <a:chExt cy="0" cx="0"/>
        </a:xfrm>
      </p:grpSpPr>
      <p:sp>
        <p:nvSpPr>
          <p:cNvPr id="513" name="Shape 51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14" name="Shape 514"/>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2" name="Shape 72"/>
        <p:cNvGrpSpPr/>
        <p:nvPr/>
      </p:nvGrpSpPr>
      <p:grpSpPr>
        <a:xfrm>
          <a:off y="0" x="0"/>
          <a:ext cy="0" cx="0"/>
          <a:chOff y="0" x="0"/>
          <a:chExt cy="0" cx="0"/>
        </a:xfrm>
      </p:grpSpPr>
      <p:sp>
        <p:nvSpPr>
          <p:cNvPr id="73" name="Shape 7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4" name="Shape 74"/>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24" name="Shape 524"/>
        <p:cNvGrpSpPr/>
        <p:nvPr/>
      </p:nvGrpSpPr>
      <p:grpSpPr>
        <a:xfrm>
          <a:off y="0" x="0"/>
          <a:ext cy="0" cx="0"/>
          <a:chOff y="0" x="0"/>
          <a:chExt cy="0" cx="0"/>
        </a:xfrm>
      </p:grpSpPr>
      <p:sp>
        <p:nvSpPr>
          <p:cNvPr id="525" name="Shape 52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26" name="Shape 526"/>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31" name="Shape 531"/>
        <p:cNvGrpSpPr/>
        <p:nvPr/>
      </p:nvGrpSpPr>
      <p:grpSpPr>
        <a:xfrm>
          <a:off y="0" x="0"/>
          <a:ext cy="0" cx="0"/>
          <a:chOff y="0" x="0"/>
          <a:chExt cy="0" cx="0"/>
        </a:xfrm>
      </p:grpSpPr>
      <p:sp>
        <p:nvSpPr>
          <p:cNvPr id="532" name="Shape 53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33" name="Shape 533"/>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39" name="Shape 539"/>
        <p:cNvGrpSpPr/>
        <p:nvPr/>
      </p:nvGrpSpPr>
      <p:grpSpPr>
        <a:xfrm>
          <a:off y="0" x="0"/>
          <a:ext cy="0" cx="0"/>
          <a:chOff y="0" x="0"/>
          <a:chExt cy="0" cx="0"/>
        </a:xfrm>
      </p:grpSpPr>
      <p:sp>
        <p:nvSpPr>
          <p:cNvPr id="540" name="Shape 54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41" name="Shape 541"/>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2" name="Shape 82"/>
        <p:cNvGrpSpPr/>
        <p:nvPr/>
      </p:nvGrpSpPr>
      <p:grpSpPr>
        <a:xfrm>
          <a:off y="0" x="0"/>
          <a:ext cy="0" cx="0"/>
          <a:chOff y="0" x="0"/>
          <a:chExt cy="0" cx="0"/>
        </a:xfrm>
      </p:grpSpPr>
      <p:sp>
        <p:nvSpPr>
          <p:cNvPr id="83" name="Shape 8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4" name="Shape 84"/>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5" name="Shape 95"/>
        <p:cNvGrpSpPr/>
        <p:nvPr/>
      </p:nvGrpSpPr>
      <p:grpSpPr>
        <a:xfrm>
          <a:off y="0" x="0"/>
          <a:ext cy="0" cx="0"/>
          <a:chOff y="0" x="0"/>
          <a:chExt cy="0" cx="0"/>
        </a:xfrm>
      </p:grpSpPr>
      <p:sp>
        <p:nvSpPr>
          <p:cNvPr id="96" name="Shape 9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7" name="Shape 97"/>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8" name="Shape 108"/>
        <p:cNvGrpSpPr/>
        <p:nvPr/>
      </p:nvGrpSpPr>
      <p:grpSpPr>
        <a:xfrm>
          <a:off y="0" x="0"/>
          <a:ext cy="0" cx="0"/>
          <a:chOff y="0" x="0"/>
          <a:chExt cy="0" cx="0"/>
        </a:xfrm>
      </p:grpSpPr>
      <p:sp>
        <p:nvSpPr>
          <p:cNvPr id="109" name="Shape 10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0" name="Shape 110"/>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8" name="Shape 118"/>
        <p:cNvGrpSpPr/>
        <p:nvPr/>
      </p:nvGrpSpPr>
      <p:grpSpPr>
        <a:xfrm>
          <a:off y="0" x="0"/>
          <a:ext cy="0" cx="0"/>
          <a:chOff y="0" x="0"/>
          <a:chExt cy="0" cx="0"/>
        </a:xfrm>
      </p:grpSpPr>
      <p:sp>
        <p:nvSpPr>
          <p:cNvPr id="119" name="Shape 11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0" name="Shape 120"/>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p:nvPr/>
        </p:nvSpPr>
        <p:spPr>
          <a:xfrm>
            <a:off y="0" x="0"/>
            <a:ext cy="4691399" cx="9144000"/>
          </a:xfrm>
          <a:prstGeom prst="rect">
            <a:avLst/>
          </a:prstGeom>
          <a:solidFill>
            <a:schemeClr val="dk2"/>
          </a:solidFill>
          <a:ln>
            <a:noFill/>
          </a:ln>
        </p:spPr>
        <p:txBody>
          <a:bodyPr bIns="45700" rIns="91425" lIns="91425" tIns="45700" anchor="ctr" anchorCtr="0">
            <a:noAutofit/>
          </a:bodyPr>
          <a:lstStyle/>
          <a:p>
            <a:pPr>
              <a:spcBef>
                <a:spcPts val="0"/>
              </a:spcBef>
              <a:buNone/>
            </a:pPr>
            <a:r>
              <a:t/>
            </a:r>
            <a:endParaRPr/>
          </a:p>
        </p:txBody>
      </p:sp>
      <p:cxnSp>
        <p:nvCxnSpPr>
          <p:cNvPr id="9" name="Shape 9"/>
          <p:cNvCxnSpPr/>
          <p:nvPr/>
        </p:nvCxnSpPr>
        <p:spPr>
          <a:xfrm>
            <a:off y="4662139" x="0"/>
            <a:ext cy="0" cx="9144000"/>
          </a:xfrm>
          <a:prstGeom prst="straightConnector1">
            <a:avLst/>
          </a:prstGeom>
          <a:noFill/>
          <a:ln w="57150" cap="flat">
            <a:solidFill>
              <a:srgbClr val="000000">
                <a:alpha val="14901"/>
              </a:srgbClr>
            </a:solidFill>
            <a:prstDash val="solid"/>
            <a:round/>
            <a:headEnd w="med" len="med" type="none"/>
            <a:tailEnd w="med" len="med" type="none"/>
          </a:ln>
        </p:spPr>
      </p:cxnSp>
      <p:sp>
        <p:nvSpPr>
          <p:cNvPr id="10" name="Shape 10"/>
          <p:cNvSpPr txBox="1"/>
          <p:nvPr>
            <p:ph type="ctrTitle"/>
          </p:nvPr>
        </p:nvSpPr>
        <p:spPr>
          <a:xfrm>
            <a:off y="2490375" x="685800"/>
            <a:ext cy="2198400" cx="7772400"/>
          </a:xfrm>
          <a:prstGeom prst="rect">
            <a:avLst/>
          </a:prstGeom>
          <a:noFill/>
          <a:ln>
            <a:noFill/>
          </a:ln>
        </p:spPr>
        <p:txBody>
          <a:bodyPr bIns="91425" rIns="91425" lIns="91425" tIns="91425" anchor="b" anchorCtr="0"/>
          <a:lstStyle>
            <a:lvl1pPr algn="l" rt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1pPr>
            <a:lvl2pPr algn="l" rt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2pPr>
            <a:lvl3pPr algn="l" rt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3pPr>
            <a:lvl4pPr algn="l" rt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4pPr>
            <a:lvl5pPr algn="l" rt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5pPr>
            <a:lvl6pPr algn="l" rt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6pPr>
            <a:lvl7pPr algn="l" rt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7pPr>
            <a:lvl8pPr algn="l" rt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8pPr>
            <a:lvl9pPr algn="l" rt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9pPr>
          </a:lstStyle>
          <a:p/>
        </p:txBody>
      </p:sp>
      <p:sp>
        <p:nvSpPr>
          <p:cNvPr id="11" name="Shape 11"/>
          <p:cNvSpPr txBox="1"/>
          <p:nvPr>
            <p:ph idx="1" type="subTitle"/>
          </p:nvPr>
        </p:nvSpPr>
        <p:spPr>
          <a:xfrm>
            <a:off y="4836035" x="685800"/>
            <a:ext cy="1032599" cx="7772400"/>
          </a:xfrm>
          <a:prstGeom prst="rect">
            <a:avLst/>
          </a:prstGeom>
          <a:noFill/>
          <a:ln>
            <a:noFill/>
          </a:ln>
        </p:spPr>
        <p:txBody>
          <a:bodyPr bIns="91425" rIns="91425" lIns="91425" tIns="91425" anchor="t" anchorCtr="0"/>
          <a:lstStyle>
            <a:lvl1pPr algn="l" rt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1pPr>
            <a:lvl2pPr algn="l" rt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2pPr>
            <a:lvl3pPr algn="l" rt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3pPr>
            <a:lvl4pPr algn="l" rt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4pPr>
            <a:lvl5pPr algn="l" rt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5pPr>
            <a:lvl6pPr algn="l" rt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6pPr>
            <a:lvl7pPr algn="l" rt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7pPr>
            <a:lvl8pPr algn="l" rt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8pPr>
            <a:lvl9pPr algn="l" rt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 name="Shape 12"/>
        <p:cNvGrpSpPr/>
        <p:nvPr/>
      </p:nvGrpSpPr>
      <p:grpSpPr>
        <a:xfrm>
          <a:off y="0" x="0"/>
          <a:ext cy="0" cx="0"/>
          <a:chOff y="0" x="0"/>
          <a:chExt cy="0" cx="0"/>
        </a:xfrm>
      </p:grpSpPr>
      <p:sp>
        <p:nvSpPr>
          <p:cNvPr id="13" name="Shape 13"/>
          <p:cNvSpPr/>
          <p:nvPr/>
        </p:nvSpPr>
        <p:spPr>
          <a:xfrm>
            <a:off y="0" x="0"/>
            <a:ext cy="1532999" cx="9144000"/>
          </a:xfrm>
          <a:prstGeom prst="rect">
            <a:avLst/>
          </a:prstGeom>
          <a:solidFill>
            <a:srgbClr val="2388DB"/>
          </a:solidFill>
          <a:ln>
            <a:noFill/>
          </a:ln>
        </p:spPr>
        <p:txBody>
          <a:bodyPr bIns="45700" rIns="91425" lIns="91425" tIns="45700" anchor="ctr" anchorCtr="0">
            <a:noAutofit/>
          </a:bodyPr>
          <a:lstStyle/>
          <a:p>
            <a:pPr>
              <a:spcBef>
                <a:spcPts val="0"/>
              </a:spcBef>
              <a:buNone/>
            </a:pPr>
            <a:r>
              <a:t/>
            </a:r>
            <a:endParaRPr/>
          </a:p>
        </p:txBody>
      </p:sp>
      <p:cxnSp>
        <p:nvCxnSpPr>
          <p:cNvPr id="14" name="Shape 14"/>
          <p:cNvCxnSpPr/>
          <p:nvPr/>
        </p:nvCxnSpPr>
        <p:spPr>
          <a:xfrm>
            <a:off y="1503833" x="0"/>
            <a:ext cy="0" cx="9144000"/>
          </a:xfrm>
          <a:prstGeom prst="straightConnector1">
            <a:avLst/>
          </a:prstGeom>
          <a:noFill/>
          <a:ln w="57150" cap="flat">
            <a:solidFill>
              <a:srgbClr val="000000">
                <a:alpha val="14901"/>
              </a:srgbClr>
            </a:solidFill>
            <a:prstDash val="solid"/>
            <a:round/>
            <a:headEnd w="med" len="med" type="none"/>
            <a:tailEnd w="med" len="med" type="none"/>
          </a:ln>
        </p:spPr>
      </p:cxnSp>
      <p:sp>
        <p:nvSpPr>
          <p:cNvPr id="15" name="Shape 15"/>
          <p:cNvSpPr txBox="1"/>
          <p:nvPr>
            <p:ph type="title"/>
          </p:nvPr>
        </p:nvSpPr>
        <p:spPr>
          <a:xfrm>
            <a:off y="274637" x="457200"/>
            <a:ext cy="1143000" cx="8229600"/>
          </a:xfrm>
          <a:prstGeom prst="rect">
            <a:avLst/>
          </a:prstGeom>
          <a:noFill/>
          <a:ln>
            <a:noFill/>
          </a:ln>
        </p:spPr>
        <p:txBody>
          <a:bodyPr bIns="91425" rIns="91425" lIns="91425" tIns="91425" anchor="b" anchorCtr="0"/>
          <a:lstStyle>
            <a:lvl1pPr rtl="0">
              <a:spcBef>
                <a:spcPts val="0"/>
              </a:spcBef>
              <a:defRPr sz="3600"/>
            </a:lvl1pPr>
            <a:lvl2pPr rtl="0">
              <a:spcBef>
                <a:spcPts val="0"/>
              </a:spcBef>
              <a:defRPr sz="3600"/>
            </a:lvl2pPr>
            <a:lvl3pPr rtl="0">
              <a:spcBef>
                <a:spcPts val="0"/>
              </a:spcBef>
              <a:defRPr sz="3600"/>
            </a:lvl3pPr>
            <a:lvl4pPr rtl="0">
              <a:spcBef>
                <a:spcPts val="0"/>
              </a:spcBef>
              <a:defRPr sz="3600"/>
            </a:lvl4pPr>
            <a:lvl5pPr rtl="0">
              <a:spcBef>
                <a:spcPts val="0"/>
              </a:spcBef>
              <a:defRPr sz="3600"/>
            </a:lvl5pPr>
            <a:lvl6pPr rtl="0">
              <a:spcBef>
                <a:spcPts val="0"/>
              </a:spcBef>
              <a:defRPr sz="3600"/>
            </a:lvl6pPr>
            <a:lvl7pPr rtl="0">
              <a:spcBef>
                <a:spcPts val="0"/>
              </a:spcBef>
              <a:defRPr sz="3600"/>
            </a:lvl7pPr>
            <a:lvl8pPr rtl="0">
              <a:spcBef>
                <a:spcPts val="0"/>
              </a:spcBef>
              <a:defRPr sz="3600"/>
            </a:lvl8pPr>
            <a:lvl9pPr rtl="0">
              <a:spcBef>
                <a:spcPts val="0"/>
              </a:spcBef>
              <a:defRPr sz="3600"/>
            </a:lvl9pPr>
          </a:lstStyle>
          <a:p/>
        </p:txBody>
      </p:sp>
      <p:sp>
        <p:nvSpPr>
          <p:cNvPr id="16" name="Shape 16"/>
          <p:cNvSpPr txBox="1"/>
          <p:nvPr>
            <p:ph idx="1" type="body"/>
          </p:nvPr>
        </p:nvSpPr>
        <p:spPr>
          <a:xfrm>
            <a:off y="1600200" x="457200"/>
            <a:ext cy="4967700" cx="8229600"/>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7" name="Shape 17"/>
        <p:cNvGrpSpPr/>
        <p:nvPr/>
      </p:nvGrpSpPr>
      <p:grpSpPr>
        <a:xfrm>
          <a:off y="0" x="0"/>
          <a:ext cy="0" cx="0"/>
          <a:chOff y="0" x="0"/>
          <a:chExt cy="0" cx="0"/>
        </a:xfrm>
      </p:grpSpPr>
      <p:sp>
        <p:nvSpPr>
          <p:cNvPr id="18" name="Shape 18"/>
          <p:cNvSpPr/>
          <p:nvPr/>
        </p:nvSpPr>
        <p:spPr>
          <a:xfrm>
            <a:off y="0" x="0"/>
            <a:ext cy="1532999" cx="9144000"/>
          </a:xfrm>
          <a:prstGeom prst="rect">
            <a:avLst/>
          </a:prstGeom>
          <a:solidFill>
            <a:schemeClr val="dk2"/>
          </a:solidFill>
          <a:ln>
            <a:noFill/>
          </a:ln>
        </p:spPr>
        <p:txBody>
          <a:bodyPr bIns="45700" rIns="91425" lIns="91425" tIns="45700" anchor="ctr" anchorCtr="0">
            <a:noAutofit/>
          </a:bodyPr>
          <a:lstStyle/>
          <a:p>
            <a:pPr>
              <a:spcBef>
                <a:spcPts val="0"/>
              </a:spcBef>
              <a:buNone/>
            </a:pPr>
            <a:r>
              <a:t/>
            </a:r>
            <a:endParaRPr/>
          </a:p>
        </p:txBody>
      </p:sp>
      <p:cxnSp>
        <p:nvCxnSpPr>
          <p:cNvPr id="19" name="Shape 19"/>
          <p:cNvCxnSpPr/>
          <p:nvPr/>
        </p:nvCxnSpPr>
        <p:spPr>
          <a:xfrm>
            <a:off y="1503833" x="0"/>
            <a:ext cy="0" cx="9144000"/>
          </a:xfrm>
          <a:prstGeom prst="straightConnector1">
            <a:avLst/>
          </a:prstGeom>
          <a:noFill/>
          <a:ln w="57150" cap="flat">
            <a:solidFill>
              <a:srgbClr val="000000">
                <a:alpha val="14901"/>
              </a:srgbClr>
            </a:solidFill>
            <a:prstDash val="solid"/>
            <a:round/>
            <a:headEnd w="med" len="med" type="none"/>
            <a:tailEnd w="med" len="med" type="none"/>
          </a:ln>
        </p:spPr>
      </p:cxnSp>
      <p:sp>
        <p:nvSpPr>
          <p:cNvPr id="20" name="Shape 20"/>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Arial"/>
              <a:buNone/>
              <a:defRPr b="1" sz="3600">
                <a:solidFill>
                  <a:schemeClr val="lt1"/>
                </a:solidFill>
                <a:latin typeface="Arial"/>
                <a:ea typeface="Arial"/>
                <a:cs typeface="Arial"/>
                <a:sym typeface="Arial"/>
              </a:defRPr>
            </a:lvl1pPr>
            <a:lvl2pPr algn="l" rtl="0">
              <a:spcBef>
                <a:spcPts val="0"/>
              </a:spcBef>
              <a:buSzPct val="100000"/>
              <a:buFont typeface="Arial"/>
              <a:buNone/>
              <a:defRPr b="1" sz="3600">
                <a:solidFill>
                  <a:schemeClr val="lt1"/>
                </a:solidFill>
                <a:latin typeface="Arial"/>
                <a:ea typeface="Arial"/>
                <a:cs typeface="Arial"/>
                <a:sym typeface="Arial"/>
              </a:defRPr>
            </a:lvl2pPr>
            <a:lvl3pPr algn="l" rtl="0">
              <a:spcBef>
                <a:spcPts val="0"/>
              </a:spcBef>
              <a:buSzPct val="100000"/>
              <a:buFont typeface="Arial"/>
              <a:buNone/>
              <a:defRPr b="1" sz="3600">
                <a:solidFill>
                  <a:schemeClr val="lt1"/>
                </a:solidFill>
                <a:latin typeface="Arial"/>
                <a:ea typeface="Arial"/>
                <a:cs typeface="Arial"/>
                <a:sym typeface="Arial"/>
              </a:defRPr>
            </a:lvl3pPr>
            <a:lvl4pPr algn="l" rtl="0">
              <a:spcBef>
                <a:spcPts val="0"/>
              </a:spcBef>
              <a:buSzPct val="100000"/>
              <a:buFont typeface="Arial"/>
              <a:buNone/>
              <a:defRPr b="1" sz="3600">
                <a:solidFill>
                  <a:schemeClr val="lt1"/>
                </a:solidFill>
                <a:latin typeface="Arial"/>
                <a:ea typeface="Arial"/>
                <a:cs typeface="Arial"/>
                <a:sym typeface="Arial"/>
              </a:defRPr>
            </a:lvl4pPr>
            <a:lvl5pPr algn="l" rtl="0">
              <a:spcBef>
                <a:spcPts val="0"/>
              </a:spcBef>
              <a:buSzPct val="100000"/>
              <a:buFont typeface="Arial"/>
              <a:buNone/>
              <a:defRPr b="1" sz="3600">
                <a:solidFill>
                  <a:schemeClr val="lt1"/>
                </a:solidFill>
                <a:latin typeface="Arial"/>
                <a:ea typeface="Arial"/>
                <a:cs typeface="Arial"/>
                <a:sym typeface="Arial"/>
              </a:defRPr>
            </a:lvl5pPr>
            <a:lvl6pPr algn="l" rtl="0">
              <a:spcBef>
                <a:spcPts val="0"/>
              </a:spcBef>
              <a:buSzPct val="100000"/>
              <a:buFont typeface="Arial"/>
              <a:buNone/>
              <a:defRPr b="1" sz="3600">
                <a:solidFill>
                  <a:schemeClr val="lt1"/>
                </a:solidFill>
                <a:latin typeface="Arial"/>
                <a:ea typeface="Arial"/>
                <a:cs typeface="Arial"/>
                <a:sym typeface="Arial"/>
              </a:defRPr>
            </a:lvl6pPr>
            <a:lvl7pPr algn="l" rtl="0">
              <a:spcBef>
                <a:spcPts val="0"/>
              </a:spcBef>
              <a:buSzPct val="100000"/>
              <a:buFont typeface="Arial"/>
              <a:buNone/>
              <a:defRPr b="1" sz="3600">
                <a:solidFill>
                  <a:schemeClr val="lt1"/>
                </a:solidFill>
                <a:latin typeface="Arial"/>
                <a:ea typeface="Arial"/>
                <a:cs typeface="Arial"/>
                <a:sym typeface="Arial"/>
              </a:defRPr>
            </a:lvl7pPr>
            <a:lvl8pPr algn="l" rtl="0">
              <a:spcBef>
                <a:spcPts val="0"/>
              </a:spcBef>
              <a:buSzPct val="100000"/>
              <a:buFont typeface="Arial"/>
              <a:buNone/>
              <a:defRPr b="1" sz="3600">
                <a:solidFill>
                  <a:schemeClr val="lt1"/>
                </a:solidFill>
                <a:latin typeface="Arial"/>
                <a:ea typeface="Arial"/>
                <a:cs typeface="Arial"/>
                <a:sym typeface="Arial"/>
              </a:defRPr>
            </a:lvl8pPr>
            <a:lvl9pPr algn="l" rtl="0">
              <a:spcBef>
                <a:spcPts val="0"/>
              </a:spcBef>
              <a:buSzPct val="100000"/>
              <a:buFont typeface="Arial"/>
              <a:buNone/>
              <a:defRPr b="1" sz="3600">
                <a:solidFill>
                  <a:schemeClr val="lt1"/>
                </a:solidFill>
                <a:latin typeface="Arial"/>
                <a:ea typeface="Arial"/>
                <a:cs typeface="Arial"/>
                <a:sym typeface="Arial"/>
              </a:defRPr>
            </a:lvl9pPr>
          </a:lstStyle>
          <a:p/>
        </p:txBody>
      </p:sp>
      <p:sp>
        <p:nvSpPr>
          <p:cNvPr id="21" name="Shape 21"/>
          <p:cNvSpPr txBox="1"/>
          <p:nvPr>
            <p:ph idx="1" type="body"/>
          </p:nvPr>
        </p:nvSpPr>
        <p:spPr>
          <a:xfrm>
            <a:off y="1600200" x="457200"/>
            <a:ext cy="4967700" cx="3994500"/>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
        <p:nvSpPr>
          <p:cNvPr id="22" name="Shape 22"/>
          <p:cNvSpPr txBox="1"/>
          <p:nvPr>
            <p:ph idx="2" type="body"/>
          </p:nvPr>
        </p:nvSpPr>
        <p:spPr>
          <a:xfrm>
            <a:off y="1600200" x="4692273"/>
            <a:ext cy="4967700" cx="3994500"/>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3" name="Shape 23"/>
        <p:cNvGrpSpPr/>
        <p:nvPr/>
      </p:nvGrpSpPr>
      <p:grpSpPr>
        <a:xfrm>
          <a:off y="0" x="0"/>
          <a:ext cy="0" cx="0"/>
          <a:chOff y="0" x="0"/>
          <a:chExt cy="0" cx="0"/>
        </a:xfrm>
      </p:grpSpPr>
      <p:sp>
        <p:nvSpPr>
          <p:cNvPr id="24" name="Shape 24"/>
          <p:cNvSpPr/>
          <p:nvPr/>
        </p:nvSpPr>
        <p:spPr>
          <a:xfrm>
            <a:off y="0" x="0"/>
            <a:ext cy="1532999" cx="9144000"/>
          </a:xfrm>
          <a:prstGeom prst="rect">
            <a:avLst/>
          </a:prstGeom>
          <a:solidFill>
            <a:srgbClr val="2388DB"/>
          </a:solidFill>
          <a:ln>
            <a:noFill/>
          </a:ln>
        </p:spPr>
        <p:txBody>
          <a:bodyPr bIns="45700" rIns="91425" lIns="91425" tIns="45700" anchor="ctr" anchorCtr="0">
            <a:noAutofit/>
          </a:bodyPr>
          <a:lstStyle/>
          <a:p>
            <a:pPr>
              <a:spcBef>
                <a:spcPts val="0"/>
              </a:spcBef>
              <a:buNone/>
            </a:pPr>
            <a:r>
              <a:t/>
            </a:r>
            <a:endParaRPr/>
          </a:p>
        </p:txBody>
      </p:sp>
      <p:cxnSp>
        <p:nvCxnSpPr>
          <p:cNvPr id="25" name="Shape 25"/>
          <p:cNvCxnSpPr/>
          <p:nvPr/>
        </p:nvCxnSpPr>
        <p:spPr>
          <a:xfrm>
            <a:off y="1503833" x="0"/>
            <a:ext cy="0" cx="9144000"/>
          </a:xfrm>
          <a:prstGeom prst="straightConnector1">
            <a:avLst/>
          </a:prstGeom>
          <a:noFill/>
          <a:ln w="57150" cap="flat">
            <a:solidFill>
              <a:srgbClr val="000000">
                <a:alpha val="14901"/>
              </a:srgbClr>
            </a:solidFill>
            <a:prstDash val="solid"/>
            <a:round/>
            <a:headEnd w="med" len="med" type="none"/>
            <a:tailEnd w="med" len="med" type="none"/>
          </a:ln>
        </p:spPr>
      </p:cxnSp>
      <p:sp>
        <p:nvSpPr>
          <p:cNvPr id="26" name="Shape 26"/>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Arial"/>
              <a:buNone/>
              <a:defRPr b="1" sz="3600">
                <a:solidFill>
                  <a:schemeClr val="lt1"/>
                </a:solidFill>
                <a:latin typeface="Arial"/>
                <a:ea typeface="Arial"/>
                <a:cs typeface="Arial"/>
                <a:sym typeface="Arial"/>
              </a:defRPr>
            </a:lvl1pPr>
            <a:lvl2pPr algn="l" rtl="0">
              <a:spcBef>
                <a:spcPts val="0"/>
              </a:spcBef>
              <a:buSzPct val="100000"/>
              <a:buFont typeface="Arial"/>
              <a:buNone/>
              <a:defRPr b="1" sz="3600">
                <a:solidFill>
                  <a:schemeClr val="lt1"/>
                </a:solidFill>
                <a:latin typeface="Arial"/>
                <a:ea typeface="Arial"/>
                <a:cs typeface="Arial"/>
                <a:sym typeface="Arial"/>
              </a:defRPr>
            </a:lvl2pPr>
            <a:lvl3pPr algn="l" rtl="0">
              <a:spcBef>
                <a:spcPts val="0"/>
              </a:spcBef>
              <a:buSzPct val="100000"/>
              <a:buFont typeface="Arial"/>
              <a:buNone/>
              <a:defRPr b="1" sz="3600">
                <a:solidFill>
                  <a:schemeClr val="lt1"/>
                </a:solidFill>
                <a:latin typeface="Arial"/>
                <a:ea typeface="Arial"/>
                <a:cs typeface="Arial"/>
                <a:sym typeface="Arial"/>
              </a:defRPr>
            </a:lvl3pPr>
            <a:lvl4pPr algn="l" rtl="0">
              <a:spcBef>
                <a:spcPts val="0"/>
              </a:spcBef>
              <a:buSzPct val="100000"/>
              <a:buFont typeface="Arial"/>
              <a:buNone/>
              <a:defRPr b="1" sz="3600">
                <a:solidFill>
                  <a:schemeClr val="lt1"/>
                </a:solidFill>
                <a:latin typeface="Arial"/>
                <a:ea typeface="Arial"/>
                <a:cs typeface="Arial"/>
                <a:sym typeface="Arial"/>
              </a:defRPr>
            </a:lvl4pPr>
            <a:lvl5pPr algn="l" rtl="0">
              <a:spcBef>
                <a:spcPts val="0"/>
              </a:spcBef>
              <a:buSzPct val="100000"/>
              <a:buFont typeface="Arial"/>
              <a:buNone/>
              <a:defRPr b="1" sz="3600">
                <a:solidFill>
                  <a:schemeClr val="lt1"/>
                </a:solidFill>
                <a:latin typeface="Arial"/>
                <a:ea typeface="Arial"/>
                <a:cs typeface="Arial"/>
                <a:sym typeface="Arial"/>
              </a:defRPr>
            </a:lvl5pPr>
            <a:lvl6pPr algn="l" rtl="0">
              <a:spcBef>
                <a:spcPts val="0"/>
              </a:spcBef>
              <a:buSzPct val="100000"/>
              <a:buFont typeface="Arial"/>
              <a:buNone/>
              <a:defRPr b="1" sz="3600">
                <a:solidFill>
                  <a:schemeClr val="lt1"/>
                </a:solidFill>
                <a:latin typeface="Arial"/>
                <a:ea typeface="Arial"/>
                <a:cs typeface="Arial"/>
                <a:sym typeface="Arial"/>
              </a:defRPr>
            </a:lvl6pPr>
            <a:lvl7pPr algn="l" rtl="0">
              <a:spcBef>
                <a:spcPts val="0"/>
              </a:spcBef>
              <a:buSzPct val="100000"/>
              <a:buFont typeface="Arial"/>
              <a:buNone/>
              <a:defRPr b="1" sz="3600">
                <a:solidFill>
                  <a:schemeClr val="lt1"/>
                </a:solidFill>
                <a:latin typeface="Arial"/>
                <a:ea typeface="Arial"/>
                <a:cs typeface="Arial"/>
                <a:sym typeface="Arial"/>
              </a:defRPr>
            </a:lvl7pPr>
            <a:lvl8pPr algn="l" rtl="0">
              <a:spcBef>
                <a:spcPts val="0"/>
              </a:spcBef>
              <a:buSzPct val="100000"/>
              <a:buFont typeface="Arial"/>
              <a:buNone/>
              <a:defRPr b="1" sz="3600">
                <a:solidFill>
                  <a:schemeClr val="lt1"/>
                </a:solidFill>
                <a:latin typeface="Arial"/>
                <a:ea typeface="Arial"/>
                <a:cs typeface="Arial"/>
                <a:sym typeface="Arial"/>
              </a:defRPr>
            </a:lvl8pPr>
            <a:lvl9pPr algn="l" rtl="0">
              <a:spcBef>
                <a:spcPts val="0"/>
              </a:spcBef>
              <a:buSzPct val="100000"/>
              <a:buFont typeface="Arial"/>
              <a:buNone/>
              <a:defRPr b="1" sz="3600">
                <a:solidFill>
                  <a:schemeClr val="lt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7" name="Shape 27"/>
        <p:cNvGrpSpPr/>
        <p:nvPr/>
      </p:nvGrpSpPr>
      <p:grpSpPr>
        <a:xfrm>
          <a:off y="0" x="0"/>
          <a:ext cy="0" cx="0"/>
          <a:chOff y="0" x="0"/>
          <a:chExt cy="0" cx="0"/>
        </a:xfrm>
      </p:grpSpPr>
      <p:sp>
        <p:nvSpPr>
          <p:cNvPr id="28" name="Shape 28"/>
          <p:cNvSpPr txBox="1"/>
          <p:nvPr>
            <p:ph idx="1" type="body"/>
          </p:nvPr>
        </p:nvSpPr>
        <p:spPr>
          <a:xfrm>
            <a:off y="5875078" x="457200"/>
            <a:ext cy="692700" cx="8229600"/>
          </a:xfrm>
          <a:prstGeom prst="rect">
            <a:avLst/>
          </a:prstGeom>
          <a:noFill/>
          <a:ln>
            <a:noFill/>
          </a:ln>
        </p:spPr>
        <p:txBody>
          <a:bodyPr bIns="91425" rIns="91425" lIns="91425" tIns="91425" anchor="t" anchorCtr="0"/>
          <a:lstStyle>
            <a:lvl1pPr algn="l" rtl="0">
              <a:lnSpc>
                <a:spcPct val="100000"/>
              </a:lnSpc>
              <a:spcBef>
                <a:spcPts val="0"/>
              </a:spcBef>
              <a:spcAft>
                <a:spcPts val="0"/>
              </a:spcAft>
              <a:buClr>
                <a:schemeClr val="dk2"/>
              </a:buClr>
              <a:buSzPct val="100000"/>
              <a:buFont typeface="Arial"/>
              <a:buChar char="●"/>
              <a:defRPr b="0" sz="1800">
                <a:solidFill>
                  <a:schemeClr val="dk2"/>
                </a:solidFill>
              </a:defRPr>
            </a:lvl1pPr>
            <a:lvl2pPr algn="l" rtl="0">
              <a:lnSpc>
                <a:spcPct val="100000"/>
              </a:lnSpc>
              <a:spcBef>
                <a:spcPts val="0"/>
              </a:spcBef>
              <a:spcAft>
                <a:spcPts val="0"/>
              </a:spcAft>
              <a:buClr>
                <a:schemeClr val="dk2"/>
              </a:buClr>
              <a:buSzPct val="100000"/>
              <a:buFont typeface="Courier New"/>
              <a:buChar char="o"/>
              <a:defRPr b="0" sz="1800">
                <a:solidFill>
                  <a:schemeClr val="dk2"/>
                </a:solidFill>
              </a:defRPr>
            </a:lvl2pPr>
            <a:lvl3pPr algn="l" rtl="0">
              <a:lnSpc>
                <a:spcPct val="100000"/>
              </a:lnSpc>
              <a:spcBef>
                <a:spcPts val="0"/>
              </a:spcBef>
              <a:spcAft>
                <a:spcPts val="0"/>
              </a:spcAft>
              <a:buClr>
                <a:schemeClr val="dk2"/>
              </a:buClr>
              <a:buSzPct val="100000"/>
              <a:buFont typeface="Wingdings"/>
              <a:buChar char="§"/>
              <a:defRPr b="0" sz="1800">
                <a:solidFill>
                  <a:schemeClr val="dk2"/>
                </a:solidFill>
              </a:defRPr>
            </a:lvl3pPr>
            <a:lvl4pPr algn="l" rtl="0">
              <a:lnSpc>
                <a:spcPct val="100000"/>
              </a:lnSpc>
              <a:spcBef>
                <a:spcPts val="0"/>
              </a:spcBef>
              <a:spcAft>
                <a:spcPts val="0"/>
              </a:spcAft>
              <a:buClr>
                <a:schemeClr val="dk2"/>
              </a:buClr>
              <a:buSzPct val="100000"/>
              <a:buFont typeface="Arial"/>
              <a:buChar char="●"/>
              <a:defRPr b="0" sz="1800">
                <a:solidFill>
                  <a:schemeClr val="dk2"/>
                </a:solidFill>
              </a:defRPr>
            </a:lvl4pPr>
            <a:lvl5pPr algn="l" rtl="0">
              <a:lnSpc>
                <a:spcPct val="100000"/>
              </a:lnSpc>
              <a:spcBef>
                <a:spcPts val="0"/>
              </a:spcBef>
              <a:spcAft>
                <a:spcPts val="0"/>
              </a:spcAft>
              <a:buClr>
                <a:schemeClr val="dk2"/>
              </a:buClr>
              <a:buSzPct val="100000"/>
              <a:buFont typeface="Courier New"/>
              <a:buChar char="o"/>
              <a:defRPr b="0" sz="1800">
                <a:solidFill>
                  <a:schemeClr val="dk2"/>
                </a:solidFill>
              </a:defRPr>
            </a:lvl5pPr>
            <a:lvl6pPr algn="l" rtl="0">
              <a:lnSpc>
                <a:spcPct val="100000"/>
              </a:lnSpc>
              <a:spcBef>
                <a:spcPts val="0"/>
              </a:spcBef>
              <a:spcAft>
                <a:spcPts val="0"/>
              </a:spcAft>
              <a:buClr>
                <a:schemeClr val="dk2"/>
              </a:buClr>
              <a:buSzPct val="100000"/>
              <a:buFont typeface="Wingdings"/>
              <a:buChar char="§"/>
              <a:defRPr b="0" sz="1800">
                <a:solidFill>
                  <a:schemeClr val="dk2"/>
                </a:solidFill>
              </a:defRPr>
            </a:lvl6pPr>
            <a:lvl7pPr algn="l" rtl="0">
              <a:lnSpc>
                <a:spcPct val="100000"/>
              </a:lnSpc>
              <a:spcBef>
                <a:spcPts val="0"/>
              </a:spcBef>
              <a:spcAft>
                <a:spcPts val="0"/>
              </a:spcAft>
              <a:buClr>
                <a:schemeClr val="dk2"/>
              </a:buClr>
              <a:buSzPct val="100000"/>
              <a:buFont typeface="Arial"/>
              <a:buChar char="●"/>
              <a:defRPr b="0" sz="1800">
                <a:solidFill>
                  <a:schemeClr val="dk2"/>
                </a:solidFill>
              </a:defRPr>
            </a:lvl7pPr>
            <a:lvl8pPr algn="l" rtl="0">
              <a:lnSpc>
                <a:spcPct val="100000"/>
              </a:lnSpc>
              <a:spcBef>
                <a:spcPts val="0"/>
              </a:spcBef>
              <a:spcAft>
                <a:spcPts val="0"/>
              </a:spcAft>
              <a:buClr>
                <a:schemeClr val="dk2"/>
              </a:buClr>
              <a:buSzPct val="100000"/>
              <a:buFont typeface="Courier New"/>
              <a:buChar char="o"/>
              <a:defRPr b="0" sz="1800">
                <a:solidFill>
                  <a:schemeClr val="dk2"/>
                </a:solidFill>
              </a:defRPr>
            </a:lvl8pPr>
            <a:lvl9pPr algn="l" rtl="0">
              <a:lnSpc>
                <a:spcPct val="100000"/>
              </a:lnSpc>
              <a:spcBef>
                <a:spcPts val="0"/>
              </a:spcBef>
              <a:spcAft>
                <a:spcPts val="0"/>
              </a:spcAft>
              <a:buClr>
                <a:schemeClr val="dk2"/>
              </a:buClr>
              <a:buSzPct val="100000"/>
              <a:buFont typeface="Wingdings"/>
              <a:buChar char="§"/>
              <a:defRPr b="0" sz="1800">
                <a:solidFill>
                  <a:schemeClr val="dk2"/>
                </a:solidFill>
              </a:defRPr>
            </a:lvl9pPr>
          </a:lstStyle>
          <a:p/>
        </p:txBody>
      </p:sp>
      <p:sp>
        <p:nvSpPr>
          <p:cNvPr id="29" name="Shape 29"/>
          <p:cNvSpPr/>
          <p:nvPr/>
        </p:nvSpPr>
        <p:spPr>
          <a:xfrm>
            <a:off y="0" x="4274"/>
            <a:ext cy="5875200" cx="9144000"/>
          </a:xfrm>
          <a:prstGeom prst="rect">
            <a:avLst/>
          </a:prstGeom>
          <a:solidFill>
            <a:srgbClr val="2388DB"/>
          </a:solidFill>
          <a:ln>
            <a:noFill/>
          </a:ln>
        </p:spPr>
        <p:txBody>
          <a:bodyPr bIns="45700" rIns="91425" lIns="91425" tIns="45700" anchor="ctr" anchorCtr="0">
            <a:noAutofit/>
          </a:bodyPr>
          <a:lstStyle/>
          <a:p>
            <a:pPr>
              <a:spcBef>
                <a:spcPts val="0"/>
              </a:spcBef>
              <a:buNone/>
            </a:pPr>
            <a:r>
              <a:t/>
            </a:r>
            <a:endParaRPr/>
          </a:p>
        </p:txBody>
      </p:sp>
      <p:cxnSp>
        <p:nvCxnSpPr>
          <p:cNvPr id="30" name="Shape 30"/>
          <p:cNvCxnSpPr/>
          <p:nvPr/>
        </p:nvCxnSpPr>
        <p:spPr>
          <a:xfrm>
            <a:off y="5845828" x="0"/>
            <a:ext cy="0" cx="9144000"/>
          </a:xfrm>
          <a:prstGeom prst="straightConnector1">
            <a:avLst/>
          </a:prstGeom>
          <a:noFill/>
          <a:ln w="57150" cap="flat">
            <a:solidFill>
              <a:srgbClr val="000000">
                <a:alpha val="14901"/>
              </a:srgbClr>
            </a:solidFill>
            <a:prstDash val="solid"/>
            <a:round/>
            <a:headEnd w="med" len="med" type="none"/>
            <a:tailEnd w="med" len="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dk2"/>
        </a:solidFill>
      </p:bgPr>
    </p:bg>
    <p:spTree>
      <p:nvGrpSpPr>
        <p:cNvPr id="31" name="Shape 3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3.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1pPr>
            <a:lvl2pPr algn="l" rt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2pPr>
            <a:lvl3pPr algn="l" rt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3pPr>
            <a:lvl4pPr algn="l" rt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4pPr>
            <a:lvl5pPr algn="l" rt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5pPr>
            <a:lvl6pPr algn="l" rt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6pPr>
            <a:lvl7pPr algn="l" rt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7pPr>
            <a:lvl8pPr algn="l" rt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8pPr>
            <a:lvl9pPr algn="l" rt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9pPr>
          </a:lstStyle>
          <a:p/>
        </p:txBody>
      </p:sp>
      <p:sp>
        <p:nvSpPr>
          <p:cNvPr id="6" name="Shape 6"/>
          <p:cNvSpPr txBox="1"/>
          <p:nvPr>
            <p:ph idx="1" type="body"/>
          </p:nvPr>
        </p:nvSpPr>
        <p:spPr>
          <a:xfrm>
            <a:off y="1600200" x="457200"/>
            <a:ext cy="4967700" cx="8229600"/>
          </a:xfrm>
          <a:prstGeom prst="rect">
            <a:avLst/>
          </a:prstGeom>
          <a:noFill/>
          <a:ln>
            <a:noFill/>
          </a:ln>
        </p:spPr>
        <p:txBody>
          <a:bodyPr bIns="91425" rIns="91425" lIns="91425" tIns="91425" anchor="t" anchorCtr="0"/>
          <a:lstStyle>
            <a:lvl1pPr algn="l" rtl="0">
              <a:spcBef>
                <a:spcPts val="600"/>
              </a:spcBef>
              <a:buClr>
                <a:schemeClr val="dk1"/>
              </a:buClr>
              <a:buSzPct val="100000"/>
              <a:buFont typeface="Arial"/>
              <a:buChar char="●"/>
              <a:defRPr strike="noStrike" u="none" b="0" cap="none" baseline="0" sz="3000" i="0">
                <a:solidFill>
                  <a:schemeClr val="dk1"/>
                </a:solidFill>
                <a:latin typeface="Arial"/>
                <a:ea typeface="Arial"/>
                <a:cs typeface="Arial"/>
                <a:sym typeface="Arial"/>
              </a:defRPr>
            </a:lvl1pPr>
            <a:lvl2pPr algn="l" rtl="0">
              <a:spcBef>
                <a:spcPts val="480"/>
              </a:spcBef>
              <a:buClr>
                <a:schemeClr val="dk1"/>
              </a:buClr>
              <a:buSzPct val="100000"/>
              <a:buFont typeface="Courier New"/>
              <a:buChar char="o"/>
              <a:defRPr strike="noStrike" u="none" b="0" cap="none" baseline="0" sz="2400" i="0">
                <a:solidFill>
                  <a:schemeClr val="dk1"/>
                </a:solidFill>
                <a:latin typeface="Arial"/>
                <a:ea typeface="Arial"/>
                <a:cs typeface="Arial"/>
                <a:sym typeface="Arial"/>
              </a:defRPr>
            </a:lvl2pPr>
            <a:lvl3pPr algn="l" rtl="0">
              <a:spcBef>
                <a:spcPts val="480"/>
              </a:spcBef>
              <a:buClr>
                <a:schemeClr val="dk1"/>
              </a:buClr>
              <a:buSzPct val="100000"/>
              <a:buFont typeface="Wingdings"/>
              <a:buChar char="§"/>
              <a:defRPr strike="noStrike" u="none" b="0" cap="none" baseline="0" sz="2400" i="0">
                <a:solidFill>
                  <a:schemeClr val="dk1"/>
                </a:solidFill>
                <a:latin typeface="Arial"/>
                <a:ea typeface="Arial"/>
                <a:cs typeface="Arial"/>
                <a:sym typeface="Arial"/>
              </a:defRPr>
            </a:lvl3pPr>
            <a:lvl4pPr algn="l" rtl="0">
              <a:spcBef>
                <a:spcPts val="360"/>
              </a:spcBef>
              <a:buClr>
                <a:schemeClr val="dk1"/>
              </a:buClr>
              <a:buSzPct val="100000"/>
              <a:buFont typeface="Arial"/>
              <a:buChar char="●"/>
              <a:defRPr strike="noStrike" u="none" b="0" cap="none" baseline="0" sz="1800" i="0">
                <a:solidFill>
                  <a:schemeClr val="dk1"/>
                </a:solidFill>
                <a:latin typeface="Arial"/>
                <a:ea typeface="Arial"/>
                <a:cs typeface="Arial"/>
                <a:sym typeface="Arial"/>
              </a:defRPr>
            </a:lvl4pPr>
            <a:lvl5pPr algn="l" rtl="0">
              <a:spcBef>
                <a:spcPts val="360"/>
              </a:spcBef>
              <a:buClr>
                <a:schemeClr val="dk1"/>
              </a:buClr>
              <a:buSzPct val="100000"/>
              <a:buFont typeface="Courier New"/>
              <a:buChar char="o"/>
              <a:defRPr strike="noStrike" u="none" b="0" cap="none" baseline="0" sz="1800" i="0">
                <a:solidFill>
                  <a:schemeClr val="dk1"/>
                </a:solidFill>
                <a:latin typeface="Arial"/>
                <a:ea typeface="Arial"/>
                <a:cs typeface="Arial"/>
                <a:sym typeface="Arial"/>
              </a:defRPr>
            </a:lvl5pPr>
            <a:lvl6pPr algn="l" rtl="0">
              <a:spcBef>
                <a:spcPts val="360"/>
              </a:spcBef>
              <a:buClr>
                <a:schemeClr val="dk1"/>
              </a:buClr>
              <a:buSzPct val="100000"/>
              <a:buFont typeface="Wingdings"/>
              <a:buChar char="§"/>
              <a:defRPr strike="noStrike" u="none" b="0" cap="none" baseline="0" sz="1800" i="0">
                <a:solidFill>
                  <a:schemeClr val="dk1"/>
                </a:solidFill>
                <a:latin typeface="Arial"/>
                <a:ea typeface="Arial"/>
                <a:cs typeface="Arial"/>
                <a:sym typeface="Arial"/>
              </a:defRPr>
            </a:lvl6pPr>
            <a:lvl7pPr algn="l" rtl="0">
              <a:spcBef>
                <a:spcPts val="360"/>
              </a:spcBef>
              <a:buClr>
                <a:schemeClr val="dk1"/>
              </a:buClr>
              <a:buSzPct val="100000"/>
              <a:buFont typeface="Arial"/>
              <a:buChar char="●"/>
              <a:defRPr strike="noStrike" u="none" b="0" cap="none" baseline="0" sz="1800" i="0">
                <a:solidFill>
                  <a:schemeClr val="dk1"/>
                </a:solidFill>
                <a:latin typeface="Arial"/>
                <a:ea typeface="Arial"/>
                <a:cs typeface="Arial"/>
                <a:sym typeface="Arial"/>
              </a:defRPr>
            </a:lvl7pPr>
            <a:lvl8pPr algn="l" rtl="0">
              <a:spcBef>
                <a:spcPts val="360"/>
              </a:spcBef>
              <a:buClr>
                <a:schemeClr val="dk1"/>
              </a:buClr>
              <a:buSzPct val="100000"/>
              <a:buFont typeface="Courier New"/>
              <a:buChar char="o"/>
              <a:defRPr strike="noStrike" u="none" b="0" cap="none" baseline="0" sz="1800" i="0">
                <a:solidFill>
                  <a:schemeClr val="dk1"/>
                </a:solidFill>
                <a:latin typeface="Arial"/>
                <a:ea typeface="Arial"/>
                <a:cs typeface="Arial"/>
                <a:sym typeface="Arial"/>
              </a:defRPr>
            </a:lvl8pPr>
            <a:lvl9pPr algn="l" rtl="0">
              <a:spcBef>
                <a:spcPts val="360"/>
              </a:spcBef>
              <a:buClr>
                <a:schemeClr val="dk1"/>
              </a:buClr>
              <a:buSzPct val="100000"/>
              <a:buFont typeface="Wingdings"/>
              <a:buChar char="§"/>
              <a:defRPr strike="noStrike" u="none" b="0" cap="none" baseline="0" sz="1800" i="0">
                <a:solidFill>
                  <a:schemeClr val="dk1"/>
                </a:solidFill>
                <a:latin typeface="Arial"/>
                <a:ea typeface="Arial"/>
                <a:cs typeface="Arial"/>
                <a:sym typeface="Aria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2.pn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10.png" Type="http://schemas.openxmlformats.org/officeDocument/2006/relationships/image" Id="rId4"/><Relationship Target="../media/image02.png" Type="http://schemas.openxmlformats.org/officeDocument/2006/relationships/image" Id="rId3"/><Relationship Target="../media/image04.png" Type="http://schemas.openxmlformats.org/officeDocument/2006/relationships/image" Id="rId5"/></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20.jpg" Type="http://schemas.openxmlformats.org/officeDocument/2006/relationships/image" Id="rId4"/><Relationship Target="../media/image02.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media/image16.jpg" Type="http://schemas.openxmlformats.org/officeDocument/2006/relationships/image" Id="rId4"/><Relationship Target="../media/image02.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media/image22.jpg" Type="http://schemas.openxmlformats.org/officeDocument/2006/relationships/image" Id="rId4"/><Relationship Target="../media/image02.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 Target="https://docs.google.com/presentation/d/1uyCHYYyqlZbYKTzGtNWEWfIsWTTYitVkkcwOlDVN4j4/edit?usp=sharing" Type="http://schemas.openxmlformats.org/officeDocument/2006/relationships/hyperlink" TargetMode="External" Id="rId4"/><Relationship Target="../media/image06.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 Target="../media/image14.png" Type="http://schemas.openxmlformats.org/officeDocument/2006/relationships/image" Id="rId4"/><Relationship Target="../media/image06.png" Type="http://schemas.openxmlformats.org/officeDocument/2006/relationships/image" Id="rId3"/><Relationship Target="../media/image08.png" Type="http://schemas.openxmlformats.org/officeDocument/2006/relationships/image" Id="rId5"/></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 Target="../media/image18.png" Type="http://schemas.openxmlformats.org/officeDocument/2006/relationships/image" Id="rId4"/><Relationship Target="../media/image12.png" Type="http://schemas.openxmlformats.org/officeDocument/2006/relationships/image" Id="rId3"/><Relationship Target="../media/image11.png" Type="http://schemas.openxmlformats.org/officeDocument/2006/relationships/image" Id="rId5"/></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 Target="../media/image21.jpg" Type="http://schemas.openxmlformats.org/officeDocument/2006/relationships/image" Id="rId4"/><Relationship Target="../media/image13.png" Type="http://schemas.openxmlformats.org/officeDocument/2006/relationships/image" Id="rId3"/><Relationship Target="../media/image25.jpg" Type="http://schemas.openxmlformats.org/officeDocument/2006/relationships/image" Id="rId5"/></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 Target="../media/image02.png" Type="http://schemas.openxmlformats.org/officeDocument/2006/relationships/image" Id="rId4"/><Relationship Target="http://www.extly.com/xtdir-building-an-advertising-catalog-for-joomla.html" Type="http://schemas.openxmlformats.org/officeDocument/2006/relationships/hyperlink" TargetMode="External"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 Target="http://www.extly.com/xtdir-building-an-advertising-catalog-for-joomla.html" Type="http://schemas.openxmlformats.org/officeDocument/2006/relationships/hyperlink" TargetMode="External" Id="rId4"/><Relationship Target="../media/image02.png" Type="http://schemas.openxmlformats.org/officeDocument/2006/relationships/image" Id="rId3"/></Relationships>
</file>

<file path=ppt/slides/_rels/slide2.xml.rels><?xml version="1.0" encoding="UTF-8" standalone="yes"?><Relationships xmlns="http://schemas.openxmlformats.org/package/2006/relationships"><Relationship Target="#slide=id.gf3660fa1_039" Type="http://schemas.openxmlformats.org/officeDocument/2006/relationships/hyperlink" TargetMode="External" Id="rId15"/><Relationship Target="#slide=id.gf3660fa1_05" Type="http://schemas.openxmlformats.org/officeDocument/2006/relationships/hyperlink" TargetMode="External" Id="rId14"/><Relationship Target="../notesSlides/notesSlide2.xml" Type="http://schemas.openxmlformats.org/officeDocument/2006/relationships/notesSlide" Id="rId2"/><Relationship Target="../media/image02.png" Type="http://schemas.openxmlformats.org/officeDocument/2006/relationships/image" Id="rId12"/><Relationship Target="#slide=id.gf31b1e13_066" Type="http://schemas.openxmlformats.org/officeDocument/2006/relationships/hyperlink" TargetMode="External" Id="rId13"/><Relationship Target="../slideLayouts/slideLayout2.xml" Type="http://schemas.openxmlformats.org/officeDocument/2006/relationships/slideLayout" Id="rId1"/><Relationship Target="#slide=id.gf3660fa1_079" Type="http://schemas.openxmlformats.org/officeDocument/2006/relationships/hyperlink" TargetMode="External" Id="rId4"/><Relationship Target="#slide=id.gf3660fa1_0214" Type="http://schemas.openxmlformats.org/officeDocument/2006/relationships/hyperlink" TargetMode="External" Id="rId10"/><Relationship Target="#slide=id.gf3660fa1_069" Type="http://schemas.openxmlformats.org/officeDocument/2006/relationships/hyperlink" TargetMode="External" Id="rId3"/><Relationship Target="#slide=id.gf3660fa1_0223" Type="http://schemas.openxmlformats.org/officeDocument/2006/relationships/hyperlink" TargetMode="External" Id="rId11"/><Relationship Target="#slide=id.gf3660fa1_0266" Type="http://schemas.openxmlformats.org/officeDocument/2006/relationships/hyperlink" TargetMode="External" Id="rId9"/><Relationship Target="#slide=id.gf3660fa1_0250" Type="http://schemas.openxmlformats.org/officeDocument/2006/relationships/hyperlink" TargetMode="External" Id="rId6"/><Relationship Target="#slide=id.gf3660fa1_0240" Type="http://schemas.openxmlformats.org/officeDocument/2006/relationships/hyperlink" TargetMode="External" Id="rId5"/><Relationship Target="#slide=id.gf3660fa1_149" Type="http://schemas.openxmlformats.org/officeDocument/2006/relationships/hyperlink" TargetMode="External" Id="rId8"/><Relationship Target="#slide=id.g36b34fd84_08" Type="http://schemas.openxmlformats.org/officeDocument/2006/relationships/hyperlink" TargetMode="External" Id="rId7"/></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2.xml" Type="http://schemas.openxmlformats.org/officeDocument/2006/relationships/slideLayout" Id="rId1"/><Relationship Target="../media/image17.png" Type="http://schemas.openxmlformats.org/officeDocument/2006/relationships/image" Id="rId4"/><Relationship Target="../media/image15.png" Type="http://schemas.openxmlformats.org/officeDocument/2006/relationships/image" Id="rId3"/><Relationship Target="../media/image23.png" Type="http://schemas.openxmlformats.org/officeDocument/2006/relationships/image" Id="rId6"/><Relationship Target="../media/image24.png" Type="http://schemas.openxmlformats.org/officeDocument/2006/relationships/image" Id="rId5"/><Relationship Target="http://www.extly.com/xtdir-building-an-advertising-catalog-for-joomla.html" Type="http://schemas.openxmlformats.org/officeDocument/2006/relationships/hyperlink" TargetMode="External" Id="rId7"/></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xml" Type="http://schemas.openxmlformats.org/officeDocument/2006/relationships/slideLayout" Id="rId1"/><Relationship Target="#slide=id.gf3660fa1_0176" Type="http://schemas.openxmlformats.org/officeDocument/2006/relationships/hyperlink" TargetMode="External" Id="rId4"/><Relationship Target="../media/image02.pn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2.xml" Type="http://schemas.openxmlformats.org/officeDocument/2006/relationships/slideLayout" Id="rId1"/><Relationship Target="#slide=id.gf3660fa1_0176" Type="http://schemas.openxmlformats.org/officeDocument/2006/relationships/hyperlink" TargetMode="External" Id="rId4"/><Relationship Target="../media/image02.png" Type="http://schemas.openxmlformats.org/officeDocument/2006/relationships/image" Id="rId3"/><Relationship Target="http://www.extly.com/xtdir-building-an-advertising-catalog-for-joomla.html" Type="http://schemas.openxmlformats.org/officeDocument/2006/relationships/hyperlink" TargetMode="External" Id="rId6"/><Relationship Target="http://sobipro.sigsiu.net/faq/templates-a-design/149-how_to_charge_for_the_whole_entry" Type="http://schemas.openxmlformats.org/officeDocument/2006/relationships/hyperlink" TargetMode="External" Id="rId5"/></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2.xml" Type="http://schemas.openxmlformats.org/officeDocument/2006/relationships/slideLayout" Id="rId1"/><Relationship Target="../media/image19.png" Type="http://schemas.openxmlformats.org/officeDocument/2006/relationships/image" Id="rId4"/><Relationship Target="http://sobipro.sigsiu.net/download/modules/162-entries_module" Type="http://schemas.openxmlformats.org/officeDocument/2006/relationships/hyperlink" TargetMode="External" Id="rId3"/><Relationship Target="../media/image26.png" Type="http://schemas.openxmlformats.org/officeDocument/2006/relationships/image" Id="rId5"/></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2.xml" Type="http://schemas.openxmlformats.org/officeDocument/2006/relationships/slideLayout" Id="rId1"/><Relationship Target="../media/image19.png" Type="http://schemas.openxmlformats.org/officeDocument/2006/relationships/image" Id="rId4"/><Relationship Target="http://sobipro.sigsiu.net/download/modules/162-entries_module" Type="http://schemas.openxmlformats.org/officeDocument/2006/relationships/hyperlink" TargetMode="External" Id="rId3"/><Relationship Target="../media/image32.png" Type="http://schemas.openxmlformats.org/officeDocument/2006/relationships/image" Id="rId6"/><Relationship Target="../media/image27.png" Type="http://schemas.openxmlformats.org/officeDocument/2006/relationships/image" Id="rId5"/></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2.xml" Type="http://schemas.openxmlformats.org/officeDocument/2006/relationships/slideLayout" Id="rId1"/><Relationship Target="../media/image19.png" Type="http://schemas.openxmlformats.org/officeDocument/2006/relationships/image" Id="rId4"/><Relationship Target="http://sobipro.sigsiu.net/download/modules/162-entries_module" Type="http://schemas.openxmlformats.org/officeDocument/2006/relationships/hyperlink" TargetMode="External" Id="rId3"/><Relationship Target="../media/image33.png" Type="http://schemas.openxmlformats.org/officeDocument/2006/relationships/image" Id="rId5"/></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2.xml" Type="http://schemas.openxmlformats.org/officeDocument/2006/relationships/slideLayout" Id="rId1"/><Relationship Target="../media/image30.png" Type="http://schemas.openxmlformats.org/officeDocument/2006/relationships/image" Id="rId4"/><Relationship Target="../media/image19.png" Type="http://schemas.openxmlformats.org/officeDocument/2006/relationships/image"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2.xml" Type="http://schemas.openxmlformats.org/officeDocument/2006/relationships/slideLayout" Id="rId1"/><Relationship Target="../media/image28.jpg" Type="http://schemas.openxmlformats.org/officeDocument/2006/relationships/image" Id="rId4"/><Relationship Target="../media/image02.png" Type="http://schemas.openxmlformats.org/officeDocument/2006/relationships/image" Id="rId3"/><Relationship Target="../media/image29.jpg" Type="http://schemas.openxmlformats.org/officeDocument/2006/relationships/image" Id="rId6"/><Relationship Target="../media/image31.jpg" Type="http://schemas.openxmlformats.org/officeDocument/2006/relationships/image" Id="rId5"/></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2.xml" Type="http://schemas.openxmlformats.org/officeDocument/2006/relationships/slideLayout" Id="rId1"/><Relationship Target="../media/image42.jpg" Type="http://schemas.openxmlformats.org/officeDocument/2006/relationships/image" Id="rId4"/><Relationship Target="../media/image02.png" Type="http://schemas.openxmlformats.org/officeDocument/2006/relationships/image" Id="rId3"/></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2.xml" Type="http://schemas.openxmlformats.org/officeDocument/2006/relationships/slideLayout" Id="rId1"/><Relationship Target="../media/image34.jpg" Type="http://schemas.openxmlformats.org/officeDocument/2006/relationships/image" Id="rId4"/><Relationship Target="../media/image02.png" Type="http://schemas.openxmlformats.org/officeDocument/2006/relationships/image" Id="rId3"/><Relationship Target="../media/image35.jpg" Type="http://schemas.openxmlformats.org/officeDocument/2006/relationships/image" Id="rId5"/></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2.png" Type="http://schemas.openxmlformats.org/officeDocument/2006/relationships/image" Id="rId4"/><Relationship Target="http://www.extly.com/guides-faq/75-extensions-for-sobipro-documentation/xtdir-for-sobipro.html" Type="http://schemas.openxmlformats.org/officeDocument/2006/relationships/hyperlink" TargetMode="External" Id="rId3"/><Relationship Target="http://support.extly.com" Type="http://schemas.openxmlformats.org/officeDocument/2006/relationships/hyperlink" TargetMode="External" Id="rId6"/><Relationship Target="http://www.extly.com/xtsobipro.html" Type="http://schemas.openxmlformats.org/officeDocument/2006/relationships/hyperlink" TargetMode="External" Id="rId5"/><Relationship Target="http://www.extly.com/forum/index.html" Type="http://schemas.openxmlformats.org/officeDocument/2006/relationships/hyperlink" TargetMode="External" Id="rId7"/></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2.xml" Type="http://schemas.openxmlformats.org/officeDocument/2006/relationships/slideLayout" Id="rId1"/><Relationship Target="../media/image38.jpg" Type="http://schemas.openxmlformats.org/officeDocument/2006/relationships/image" Id="rId4"/><Relationship Target="../media/image02.png" Type="http://schemas.openxmlformats.org/officeDocument/2006/relationships/image" Id="rId3"/></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2.xml" Type="http://schemas.openxmlformats.org/officeDocument/2006/relationships/slideLayout" Id="rId1"/><Relationship Target="../media/image36.jpg" Type="http://schemas.openxmlformats.org/officeDocument/2006/relationships/image" Id="rId4"/><Relationship Target="../media/image02.png" Type="http://schemas.openxmlformats.org/officeDocument/2006/relationships/image" Id="rId3"/></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2.xml" Type="http://schemas.openxmlformats.org/officeDocument/2006/relationships/slideLayout" Id="rId1"/><Relationship Target="../media/image37.jpg" Type="http://schemas.openxmlformats.org/officeDocument/2006/relationships/image" Id="rId4"/><Relationship Target="../media/image02.png" Type="http://schemas.openxmlformats.org/officeDocument/2006/relationships/image" Id="rId3"/></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2.xml" Type="http://schemas.openxmlformats.org/officeDocument/2006/relationships/slideLayout" Id="rId1"/><Relationship Target="../media/image37.jpg" Type="http://schemas.openxmlformats.org/officeDocument/2006/relationships/image" Id="rId4"/><Relationship Target="../media/image02.png" Type="http://schemas.openxmlformats.org/officeDocument/2006/relationships/image" Id="rId3"/></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2.xml" Type="http://schemas.openxmlformats.org/officeDocument/2006/relationships/slideLayout" Id="rId1"/><Relationship Target="http://sobipro.sigsiu.net/download/fields/374-sp_geomap_field" Type="http://schemas.openxmlformats.org/officeDocument/2006/relationships/hyperlink" TargetMode="External" Id="rId4"/><Relationship Target="../media/image02.png" Type="http://schemas.openxmlformats.org/officeDocument/2006/relationships/image" Id="rId3"/><Relationship Target="../media/image39.jpg" Type="http://schemas.openxmlformats.org/officeDocument/2006/relationships/image" Id="rId6"/><Relationship Target="https://docs.google.com/presentation/d/1YqDxRFUunNTEiUaQHCenpcabZhQ-Ierh9BkHMmU8uI8/edit#slide=id.g36b608636_12" Type="http://schemas.openxmlformats.org/officeDocument/2006/relationships/hyperlink" TargetMode="External" Id="rId5"/></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2.xml" Type="http://schemas.openxmlformats.org/officeDocument/2006/relationships/slideLayout" Id="rId1"/><Relationship Target="https://docs.google.com/presentation/d/1YqDxRFUunNTEiUaQHCenpcabZhQ-Ierh9BkHMmU8uI8/edit#slide=id.g36b608636_12" Type="http://schemas.openxmlformats.org/officeDocument/2006/relationships/hyperlink" TargetMode="External" Id="rId4"/><Relationship Target="../media/image02.png" Type="http://schemas.openxmlformats.org/officeDocument/2006/relationships/image" Id="rId3"/><Relationship Target="../media/image40.jpg" Type="http://schemas.openxmlformats.org/officeDocument/2006/relationships/image" Id="rId5"/></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2.xml" Type="http://schemas.openxmlformats.org/officeDocument/2006/relationships/slideLayout" Id="rId1"/><Relationship Target="https://docs.google.com/presentation/d/1YqDxRFUunNTEiUaQHCenpcabZhQ-Ierh9BkHMmU8uI8/edit#slide=id.g36b608636_12" Type="http://schemas.openxmlformats.org/officeDocument/2006/relationships/hyperlink" TargetMode="External" Id="rId4"/><Relationship Target="../media/image02.png" Type="http://schemas.openxmlformats.org/officeDocument/2006/relationships/image" Id="rId3"/><Relationship Target="../media/image45.jpg" Type="http://schemas.openxmlformats.org/officeDocument/2006/relationships/image" Id="rId5"/></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2.xml" Type="http://schemas.openxmlformats.org/officeDocument/2006/relationships/slideLayout" Id="rId1"/><Relationship Target="../media/image41.jpg" Type="http://schemas.openxmlformats.org/officeDocument/2006/relationships/image" Id="rId4"/><Relationship Target="../media/image02.png" Type="http://schemas.openxmlformats.org/officeDocument/2006/relationships/image" Id="rId3"/><Relationship Target="../media/image44.jpg" Type="http://schemas.openxmlformats.org/officeDocument/2006/relationships/image" Id="rId5"/></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2.xml" Type="http://schemas.openxmlformats.org/officeDocument/2006/relationships/slideLayout" Id="rId1"/><Relationship Target="../media/image46.jpg" Type="http://schemas.openxmlformats.org/officeDocument/2006/relationships/image" Id="rId4"/><Relationship Target="../media/image02.png" Type="http://schemas.openxmlformats.org/officeDocument/2006/relationships/image" Id="rId3"/></Relationships>
</file>

<file path=ppt/slides/_rels/slide39.xml.rels><?xml version="1.0" encoding="UTF-8" standalone="yes"?><Relationships xmlns="http://schemas.openxmlformats.org/package/2006/relationships"><Relationship Target="../notesSlides/notesSlide39.xml" Type="http://schemas.openxmlformats.org/officeDocument/2006/relationships/notesSlide" Id="rId2"/><Relationship Target="../slideLayouts/slideLayout2.xml" Type="http://schemas.openxmlformats.org/officeDocument/2006/relationships/slideLayout" Id="rId1"/><Relationship Target="../media/image48.jpg" Type="http://schemas.openxmlformats.org/officeDocument/2006/relationships/image" Id="rId4"/><Relationship Target="../media/image02.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2.png" Type="http://schemas.openxmlformats.org/officeDocument/2006/relationships/image" Id="rId3"/></Relationships>
</file>

<file path=ppt/slides/_rels/slide40.xml.rels><?xml version="1.0" encoding="UTF-8" standalone="yes"?><Relationships xmlns="http://schemas.openxmlformats.org/package/2006/relationships"><Relationship Target="../notesSlides/notesSlide40.xml" Type="http://schemas.openxmlformats.org/officeDocument/2006/relationships/notesSlide" Id="rId2"/><Relationship Target="../slideLayouts/slideLayout2.xml" Type="http://schemas.openxmlformats.org/officeDocument/2006/relationships/slideLayout" Id="rId1"/><Relationship Target="../media/image37.jpg" Type="http://schemas.openxmlformats.org/officeDocument/2006/relationships/image" Id="rId4"/><Relationship Target="../media/image02.png" Type="http://schemas.openxmlformats.org/officeDocument/2006/relationships/image" Id="rId3"/></Relationships>
</file>

<file path=ppt/slides/_rels/slide41.xml.rels><?xml version="1.0" encoding="UTF-8" standalone="yes"?><Relationships xmlns="http://schemas.openxmlformats.org/package/2006/relationships"><Relationship Target="../notesSlides/notesSlide41.xml" Type="http://schemas.openxmlformats.org/officeDocument/2006/relationships/notesSlide" Id="rId2"/><Relationship Target="../slideLayouts/slideLayout2.xml" Type="http://schemas.openxmlformats.org/officeDocument/2006/relationships/slideLayout" Id="rId1"/><Relationship Target="../media/image43.png" Type="http://schemas.openxmlformats.org/officeDocument/2006/relationships/image" Id="rId4"/><Relationship Target="../media/image02.png" Type="http://schemas.openxmlformats.org/officeDocument/2006/relationships/image" Id="rId3"/></Relationships>
</file>

<file path=ppt/slides/_rels/slide42.xml.rels><?xml version="1.0" encoding="UTF-8" standalone="yes"?><Relationships xmlns="http://schemas.openxmlformats.org/package/2006/relationships"><Relationship Target="../notesSlides/notesSlide42.xml" Type="http://schemas.openxmlformats.org/officeDocument/2006/relationships/notesSlide" Id="rId2"/><Relationship Target="../slideLayouts/slideLayout2.xml" Type="http://schemas.openxmlformats.org/officeDocument/2006/relationships/slideLayout" Id="rId1"/><Relationship Target="../media/image02.png" Type="http://schemas.openxmlformats.org/officeDocument/2006/relationships/image" Id="rId4"/><Relationship Target="../media/image47.png" Type="http://schemas.openxmlformats.org/officeDocument/2006/relationships/image" Id="rId3"/><Relationship Target="../media/image50.png" Type="http://schemas.openxmlformats.org/officeDocument/2006/relationships/image" Id="rId5"/></Relationships>
</file>

<file path=ppt/slides/_rels/slide43.xml.rels><?xml version="1.0" encoding="UTF-8" standalone="yes"?><Relationships xmlns="http://schemas.openxmlformats.org/package/2006/relationships"><Relationship Target="../notesSlides/notesSlide43.xml" Type="http://schemas.openxmlformats.org/officeDocument/2006/relationships/notesSlide" Id="rId2"/><Relationship Target="../slideLayouts/slideLayout2.xml" Type="http://schemas.openxmlformats.org/officeDocument/2006/relationships/slideLayout" Id="rId1"/><Relationship Target="../media/image49.png" Type="http://schemas.openxmlformats.org/officeDocument/2006/relationships/image" Id="rId4"/><Relationship Target="../media/image02.png" Type="http://schemas.openxmlformats.org/officeDocument/2006/relationships/image" Id="rId3"/></Relationships>
</file>

<file path=ppt/slides/_rels/slide44.xml.rels><?xml version="1.0" encoding="UTF-8" standalone="yes"?><Relationships xmlns="http://schemas.openxmlformats.org/package/2006/relationships"><Relationship Target="../notesSlides/notesSlide44.xml" Type="http://schemas.openxmlformats.org/officeDocument/2006/relationships/notesSlide" Id="rId2"/><Relationship Target="../slideLayouts/slideLayout2.xml" Type="http://schemas.openxmlformats.org/officeDocument/2006/relationships/slideLayout" Id="rId1"/><Relationship Target="../media/image56.jpg" Type="http://schemas.openxmlformats.org/officeDocument/2006/relationships/image" Id="rId4"/><Relationship Target="../media/image02.png" Type="http://schemas.openxmlformats.org/officeDocument/2006/relationships/image" Id="rId3"/><Relationship Target="http://demo.xtdir.com/sobipro/sobipro-search-with-chained-categories.html" Type="http://schemas.openxmlformats.org/officeDocument/2006/relationships/hyperlink" TargetMode="External" Id="rId5"/></Relationships>
</file>

<file path=ppt/slides/_rels/slide45.xml.rels><?xml version="1.0" encoding="UTF-8" standalone="yes"?><Relationships xmlns="http://schemas.openxmlformats.org/package/2006/relationships"><Relationship Target="../notesSlides/notesSlide45.xml" Type="http://schemas.openxmlformats.org/officeDocument/2006/relationships/notesSlide" Id="rId2"/><Relationship Target="../slideLayouts/slideLayout2.xml" Type="http://schemas.openxmlformats.org/officeDocument/2006/relationships/slideLayout" Id="rId1"/><Relationship Target="../media/image55.jpg" Type="http://schemas.openxmlformats.org/officeDocument/2006/relationships/image" Id="rId4"/><Relationship Target="../media/image02.png" Type="http://schemas.openxmlformats.org/officeDocument/2006/relationships/image" Id="rId3"/></Relationships>
</file>

<file path=ppt/slides/_rels/slide46.xml.rels><?xml version="1.0" encoding="UTF-8" standalone="yes"?><Relationships xmlns="http://schemas.openxmlformats.org/package/2006/relationships"><Relationship Target="../notesSlides/notesSlide46.xml" Type="http://schemas.openxmlformats.org/officeDocument/2006/relationships/notesSlide" Id="rId2"/><Relationship Target="../slideLayouts/slideLayout2.xml" Type="http://schemas.openxmlformats.org/officeDocument/2006/relationships/slideLayout" Id="rId1"/><Relationship Target="../media/image51.png" Type="http://schemas.openxmlformats.org/officeDocument/2006/relationships/image" Id="rId4"/><Relationship Target="../media/image02.png" Type="http://schemas.openxmlformats.org/officeDocument/2006/relationships/image" Id="rId3"/></Relationships>
</file>

<file path=ppt/slides/_rels/slide47.xml.rels><?xml version="1.0" encoding="UTF-8" standalone="yes"?><Relationships xmlns="http://schemas.openxmlformats.org/package/2006/relationships"><Relationship Target="../notesSlides/notesSlide47.xml" Type="http://schemas.openxmlformats.org/officeDocument/2006/relationships/notesSlide" Id="rId2"/><Relationship Target="../slideLayouts/slideLayout2.xml" Type="http://schemas.openxmlformats.org/officeDocument/2006/relationships/slideLayout" Id="rId1"/><Relationship Target="../media/image60.jpg" Type="http://schemas.openxmlformats.org/officeDocument/2006/relationships/image" Id="rId4"/><Relationship Target="../media/image02.png" Type="http://schemas.openxmlformats.org/officeDocument/2006/relationships/image" Id="rId3"/></Relationships>
</file>

<file path=ppt/slides/_rels/slide48.xml.rels><?xml version="1.0" encoding="UTF-8" standalone="yes"?><Relationships xmlns="http://schemas.openxmlformats.org/package/2006/relationships"><Relationship Target="../notesSlides/notesSlide48.xml" Type="http://schemas.openxmlformats.org/officeDocument/2006/relationships/notesSlide" Id="rId2"/><Relationship Target="../slideLayouts/slideLayout2.xml" Type="http://schemas.openxmlformats.org/officeDocument/2006/relationships/slideLayout" Id="rId1"/><Relationship Target="http://documentation.extly.com/xtdir_for_sobipro/cronjob.html" Type="http://schemas.openxmlformats.org/officeDocument/2006/relationships/hyperlink" TargetMode="External" Id="rId4"/><Relationship Target="../media/image02.png" Type="http://schemas.openxmlformats.org/officeDocument/2006/relationships/image" Id="rId3"/><Relationship Target="../media/image57.png" Type="http://schemas.openxmlformats.org/officeDocument/2006/relationships/image" Id="rId6"/><Relationship Target="../media/image52.png" Type="http://schemas.openxmlformats.org/officeDocument/2006/relationships/image" Id="rId5"/></Relationships>
</file>

<file path=ppt/slides/_rels/slide49.xml.rels><?xml version="1.0" encoding="UTF-8" standalone="yes"?><Relationships xmlns="http://schemas.openxmlformats.org/package/2006/relationships"><Relationship Target="../notesSlides/notesSlide49.xml" Type="http://schemas.openxmlformats.org/officeDocument/2006/relationships/notesSlide" Id="rId2"/><Relationship Target="../slideLayouts/slideLayout2.xml" Type="http://schemas.openxmlformats.org/officeDocument/2006/relationships/slideLayout" Id="rId1"/><Relationship Target="../media/image54.png" Type="http://schemas.openxmlformats.org/officeDocument/2006/relationships/image" Id="rId4"/><Relationship Target="../media/image02.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5.jpg" Type="http://schemas.openxmlformats.org/officeDocument/2006/relationships/image" Id="rId4"/><Relationship Target="../media/image02.png" Type="http://schemas.openxmlformats.org/officeDocument/2006/relationships/image" Id="rId3"/><Relationship Target="../media/image01.jpg" Type="http://schemas.openxmlformats.org/officeDocument/2006/relationships/image" Id="rId5"/></Relationships>
</file>

<file path=ppt/slides/_rels/slide50.xml.rels><?xml version="1.0" encoding="UTF-8" standalone="yes"?><Relationships xmlns="http://schemas.openxmlformats.org/package/2006/relationships"><Relationship Target="../notesSlides/notesSlide50.xml" Type="http://schemas.openxmlformats.org/officeDocument/2006/relationships/notesSlide" Id="rId2"/><Relationship Target="../slideLayouts/slideLayout2.xml" Type="http://schemas.openxmlformats.org/officeDocument/2006/relationships/slideLayout" Id="rId1"/><Relationship Target="../media/image02.png" Type="http://schemas.openxmlformats.org/officeDocument/2006/relationships/image" Id="rId4"/><Relationship Target="../media/image58.png" Type="http://schemas.openxmlformats.org/officeDocument/2006/relationships/image" Id="rId3"/><Relationship Target="../media/image59.png" Type="http://schemas.openxmlformats.org/officeDocument/2006/relationships/image" Id="rId6"/><Relationship Target="../media/image53.jpg" Type="http://schemas.openxmlformats.org/officeDocument/2006/relationships/image" Id="rId5"/></Relationships>
</file>

<file path=ppt/slides/_rels/slide51.xml.rels><?xml version="1.0" encoding="UTF-8" standalone="yes"?><Relationships xmlns="http://schemas.openxmlformats.org/package/2006/relationships"><Relationship Target="../notesSlides/notesSlide51.xml" Type="http://schemas.openxmlformats.org/officeDocument/2006/relationships/notesSlide" Id="rId2"/><Relationship Target="../slideLayouts/slideLayout2.xml" Type="http://schemas.openxmlformats.org/officeDocument/2006/relationships/slideLayout" Id="rId1"/><Relationship Target="../media/image02.png" Type="http://schemas.openxmlformats.org/officeDocument/2006/relationships/image" Id="rId3"/></Relationships>
</file>

<file path=ppt/slides/_rels/slide52.xml.rels><?xml version="1.0" encoding="UTF-8" standalone="yes"?><Relationships xmlns="http://schemas.openxmlformats.org/package/2006/relationships"><Relationship Target="../notesSlides/notesSlide52.xml" Type="http://schemas.openxmlformats.org/officeDocument/2006/relationships/notesSlide" Id="rId2"/><Relationship Target="../slideLayouts/slideLayout2.xml" Type="http://schemas.openxmlformats.org/officeDocument/2006/relationships/slideLayout" Id="rId1"/><Relationship Target="http://support.extly.com" Type="http://schemas.openxmlformats.org/officeDocument/2006/relationships/hyperlink" TargetMode="External" Id="rId4"/><Relationship Target="../media/image02.png" Type="http://schemas.openxmlformats.org/officeDocument/2006/relationships/image" Id="rId3"/><Relationship Target="http://www.twitter.com/extly" Type="http://schemas.openxmlformats.org/officeDocument/2006/relationships/hyperlink" TargetMode="External" Id="rId6"/><Relationship Target="http://www.extly.com/forum/index.html" Type="http://schemas.openxmlformats.org/officeDocument/2006/relationships/hyperlink" TargetMode="External" Id="rId5"/><Relationship Target="https://www.facebook.com/Extly" Type="http://schemas.openxmlformats.org/officeDocument/2006/relationships/hyperlink" TargetMode="External" Id="rId7"/></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1.jpg" Type="http://schemas.openxmlformats.org/officeDocument/2006/relationships/image" Id="rId4"/><Relationship Target="../media/image02.png" Type="http://schemas.openxmlformats.org/officeDocument/2006/relationships/image" Id="rId3"/><Relationship Target="../media/image00.jpg" Type="http://schemas.openxmlformats.org/officeDocument/2006/relationships/image" Id="rId5"/></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02.png" Type="http://schemas.openxmlformats.org/officeDocument/2006/relationships/image" Id="rId4"/><Relationship Target="../media/image03.png" Type="http://schemas.openxmlformats.org/officeDocument/2006/relationships/image" Id="rId3"/><Relationship Target="../media/image07.jpg" Type="http://schemas.openxmlformats.org/officeDocument/2006/relationships/image" Id="rId6"/><Relationship Target="#slide=id.gf3660fa1_039" Type="http://schemas.openxmlformats.org/officeDocument/2006/relationships/hyperlink" TargetMode="External" Id="rId5"/></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02.png" Type="http://schemas.openxmlformats.org/officeDocument/2006/relationships/image" Id="rId4"/><Relationship Target="../media/image03.png" Type="http://schemas.openxmlformats.org/officeDocument/2006/relationships/image" Id="rId3"/><Relationship Target="../media/image07.jpg" Type="http://schemas.openxmlformats.org/officeDocument/2006/relationships/image" Id="rId6"/><Relationship Target="#slide=id.gf3660fa1_039" Type="http://schemas.openxmlformats.org/officeDocument/2006/relationships/hyperlink" TargetMode="External" Id="rId5"/></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02.png" Type="http://schemas.openxmlformats.org/officeDocument/2006/relationships/image" Id="rId4"/><Relationship Target="../media/image09.png" Type="http://schemas.openxmlformats.org/officeDocument/2006/relationships/image" Id="rId3"/><Relationship Target="#slide=id.gf3660fa1_039" Type="http://schemas.openxmlformats.org/officeDocument/2006/relationships/hyperlink" TargetMode="External" Id="rId5"/></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 name="Shape 32"/>
        <p:cNvGrpSpPr/>
        <p:nvPr/>
      </p:nvGrpSpPr>
      <p:grpSpPr>
        <a:xfrm>
          <a:off y="0" x="0"/>
          <a:ext cy="0" cx="0"/>
          <a:chOff y="0" x="0"/>
          <a:chExt cy="0" cx="0"/>
        </a:xfrm>
      </p:grpSpPr>
      <p:sp>
        <p:nvSpPr>
          <p:cNvPr id="33" name="Shape 33"/>
          <p:cNvSpPr txBox="1"/>
          <p:nvPr>
            <p:ph type="ctrTitle"/>
          </p:nvPr>
        </p:nvSpPr>
        <p:spPr>
          <a:xfrm>
            <a:off y="2490375" x="685800"/>
            <a:ext cy="2198400" cx="7772400"/>
          </a:xfrm>
          <a:prstGeom prst="rect">
            <a:avLst/>
          </a:prstGeom>
        </p:spPr>
        <p:txBody>
          <a:bodyPr bIns="91425" rIns="91425" lIns="91425" tIns="91425" anchor="b" anchorCtr="0">
            <a:noAutofit/>
          </a:bodyPr>
          <a:lstStyle/>
          <a:p>
            <a:pPr>
              <a:spcBef>
                <a:spcPts val="0"/>
              </a:spcBef>
              <a:buNone/>
            </a:pPr>
            <a:r>
              <a:rPr lang="es"/>
              <a:t>XTDir for SobiPro</a:t>
            </a:r>
          </a:p>
        </p:txBody>
      </p:sp>
      <p:sp>
        <p:nvSpPr>
          <p:cNvPr id="34" name="Shape 34"/>
          <p:cNvSpPr txBox="1"/>
          <p:nvPr>
            <p:ph idx="1" type="subTitle"/>
          </p:nvPr>
        </p:nvSpPr>
        <p:spPr>
          <a:xfrm>
            <a:off y="4836035" x="685800"/>
            <a:ext cy="1032599" cx="7772400"/>
          </a:xfrm>
          <a:prstGeom prst="rect">
            <a:avLst/>
          </a:prstGeom>
        </p:spPr>
        <p:txBody>
          <a:bodyPr bIns="91425" rIns="91425" lIns="91425" tIns="91425" anchor="t" anchorCtr="0">
            <a:noAutofit/>
          </a:bodyPr>
          <a:lstStyle/>
          <a:p>
            <a:pPr>
              <a:spcBef>
                <a:spcPts val="0"/>
              </a:spcBef>
              <a:buNone/>
            </a:pPr>
            <a:r>
              <a:rPr lang="es">
                <a:solidFill>
                  <a:srgbClr val="000000"/>
                </a:solidFill>
              </a:rPr>
              <a:t>How to extend your directory</a:t>
            </a:r>
          </a:p>
        </p:txBody>
      </p:sp>
      <p:sp>
        <p:nvSpPr>
          <p:cNvPr id="35" name="Shape 35"/>
          <p:cNvSpPr txBox="1"/>
          <p:nvPr/>
        </p:nvSpPr>
        <p:spPr>
          <a:xfrm>
            <a:off y="5846275" x="3281625"/>
            <a:ext cy="677100" cx="5291700"/>
          </a:xfrm>
          <a:prstGeom prst="rect">
            <a:avLst/>
          </a:prstGeom>
          <a:noFill/>
          <a:ln>
            <a:noFill/>
          </a:ln>
        </p:spPr>
        <p:txBody>
          <a:bodyPr bIns="91425" rIns="91425" lIns="91425" tIns="91425" anchor="t" anchorCtr="0">
            <a:noAutofit/>
          </a:bodyPr>
          <a:lstStyle/>
          <a:p>
            <a:pPr algn="r" rtl="0" lvl="0">
              <a:spcBef>
                <a:spcPts val="0"/>
              </a:spcBef>
              <a:buNone/>
            </a:pPr>
            <a:r>
              <a:rPr lang="es"/>
              <a:t>Presentation based on Joomla 3, SobiPro 1.1 and XTDir 5</a:t>
            </a:r>
          </a:p>
          <a:p>
            <a:pPr algn="r">
              <a:spcBef>
                <a:spcPts val="0"/>
              </a:spcBef>
              <a:buNone/>
            </a:pPr>
            <a:r>
              <a:rPr lang="es"/>
              <a:t>2013-10-28</a:t>
            </a:r>
          </a:p>
        </p:txBody>
      </p:sp>
      <p:pic>
        <p:nvPicPr>
          <p:cNvPr id="36" name="Shape 36"/>
          <p:cNvPicPr preferRelativeResize="0"/>
          <p:nvPr/>
        </p:nvPicPr>
        <p:blipFill>
          <a:blip r:embed="rId3">
            <a:alphaModFix/>
          </a:blip>
          <a:stretch>
            <a:fillRect/>
          </a:stretch>
        </p:blipFill>
        <p:spPr>
          <a:xfrm>
            <a:off y="2209800" x="6134925"/>
            <a:ext cy="2438400" cx="243840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y="0" x="0"/>
          <a:ext cy="0" cx="0"/>
          <a:chOff y="0" x="0"/>
          <a:chExt cy="0" cx="0"/>
        </a:xfrm>
      </p:grpSpPr>
      <p:sp>
        <p:nvSpPr>
          <p:cNvPr id="122" name="Shape 122"/>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t/>
            </a:r>
            <a:endParaRPr/>
          </a:p>
          <a:p>
            <a:pPr rtl="0" lvl="0">
              <a:spcBef>
                <a:spcPts val="0"/>
              </a:spcBef>
              <a:buNone/>
            </a:pPr>
            <a:r>
              <a:t/>
            </a:r>
            <a:endParaRPr/>
          </a:p>
        </p:txBody>
      </p:sp>
      <p:sp>
        <p:nvSpPr>
          <p:cNvPr id="123" name="Shape 123"/>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Entries Explorer</a:t>
            </a:r>
          </a:p>
        </p:txBody>
      </p:sp>
      <p:pic>
        <p:nvPicPr>
          <p:cNvPr id="124" name="Shape 124"/>
          <p:cNvPicPr preferRelativeResize="0"/>
          <p:nvPr/>
        </p:nvPicPr>
        <p:blipFill>
          <a:blip r:embed="rId3">
            <a:alphaModFix/>
          </a:blip>
          <a:stretch>
            <a:fillRect/>
          </a:stretch>
        </p:blipFill>
        <p:spPr>
          <a:xfrm>
            <a:off y="456999" x="7710350"/>
            <a:ext cy="960650" cx="976449"/>
          </a:xfrm>
          <a:prstGeom prst="rect">
            <a:avLst/>
          </a:prstGeom>
          <a:noFill/>
          <a:ln>
            <a:noFill/>
          </a:ln>
        </p:spPr>
      </p:pic>
      <p:sp>
        <p:nvSpPr>
          <p:cNvPr id="125" name="Shape 125"/>
          <p:cNvSpPr txBox="1"/>
          <p:nvPr/>
        </p:nvSpPr>
        <p:spPr>
          <a:xfrm>
            <a:off y="1883400" x="148575"/>
            <a:ext cy="4401300" cx="2697899"/>
          </a:xfrm>
          <a:prstGeom prst="rect">
            <a:avLst/>
          </a:prstGeom>
          <a:noFill/>
          <a:ln>
            <a:noFill/>
          </a:ln>
        </p:spPr>
        <p:txBody>
          <a:bodyPr bIns="91425" rIns="91425" lIns="91425" tIns="91425" anchor="t" anchorCtr="0">
            <a:noAutofit/>
          </a:bodyPr>
          <a:lstStyle/>
          <a:p>
            <a:pPr rtl="0" lvl="0">
              <a:spcBef>
                <a:spcPts val="0"/>
              </a:spcBef>
              <a:buNone/>
            </a:pPr>
            <a:r>
              <a:rPr b="1" lang="es"/>
              <a:t>The Entries Explorer is the main tool to manage entries.</a:t>
            </a:r>
          </a:p>
          <a:p>
            <a:pPr rtl="0" lvl="0">
              <a:spcBef>
                <a:spcPts val="0"/>
              </a:spcBef>
              <a:buNone/>
            </a:pPr>
            <a:r>
              <a:t/>
            </a:r>
            <a:endParaRPr b="1"/>
          </a:p>
          <a:p>
            <a:pPr rtl="0" lvl="0" indent="-317500" marL="457200">
              <a:spcBef>
                <a:spcPts val="0"/>
              </a:spcBef>
              <a:buClr>
                <a:srgbClr val="000000"/>
              </a:buClr>
              <a:buSzPct val="100000"/>
              <a:buFont typeface="Arial"/>
              <a:buChar char="●"/>
            </a:pPr>
            <a:r>
              <a:rPr lang="es"/>
              <a:t>Navigational access to entries</a:t>
            </a:r>
          </a:p>
          <a:p>
            <a:pPr rtl="0" lvl="0" indent="-317500" marL="457200">
              <a:spcBef>
                <a:spcPts val="0"/>
              </a:spcBef>
              <a:buClr>
                <a:srgbClr val="000000"/>
              </a:buClr>
              <a:buSzPct val="100000"/>
              <a:buFont typeface="Arial"/>
              <a:buChar char="●"/>
            </a:pPr>
            <a:r>
              <a:rPr lang="es"/>
              <a:t>Links to the SobiPro Entry Edition and Public Entry.</a:t>
            </a:r>
          </a:p>
          <a:p>
            <a:pPr rtl="0" lvl="0" indent="-317500" marL="457200">
              <a:spcBef>
                <a:spcPts val="0"/>
              </a:spcBef>
              <a:buClr>
                <a:srgbClr val="000000"/>
              </a:buClr>
              <a:buSzPct val="100000"/>
              <a:buFont typeface="Arial"/>
              <a:buChar char="●"/>
            </a:pPr>
            <a:r>
              <a:rPr lang="es"/>
              <a:t>Section and Category filters</a:t>
            </a:r>
          </a:p>
          <a:p>
            <a:pPr rtl="0" lvl="0" indent="-317500" marL="457200">
              <a:spcBef>
                <a:spcPts val="0"/>
              </a:spcBef>
              <a:buClr>
                <a:srgbClr val="000000"/>
              </a:buClr>
              <a:buSzPct val="100000"/>
              <a:buFont typeface="Arial"/>
              <a:buChar char="●"/>
            </a:pPr>
            <a:r>
              <a:rPr lang="es"/>
              <a:t>Entry State, Approval, and Promotion Status</a:t>
            </a:r>
          </a:p>
          <a:p>
            <a:pPr rtl="0" lvl="0" indent="-317500" marL="457200">
              <a:spcBef>
                <a:spcPts val="0"/>
              </a:spcBef>
              <a:buClr>
                <a:srgbClr val="000000"/>
              </a:buClr>
              <a:buSzPct val="100000"/>
              <a:buFont typeface="Arial"/>
              <a:buChar char="●"/>
            </a:pPr>
            <a:r>
              <a:rPr lang="es"/>
              <a:t>Ordering management to control Promoted Entries</a:t>
            </a:r>
          </a:p>
        </p:txBody>
      </p:sp>
      <p:pic>
        <p:nvPicPr>
          <p:cNvPr id="126" name="Shape 126"/>
          <p:cNvPicPr preferRelativeResize="0"/>
          <p:nvPr/>
        </p:nvPicPr>
        <p:blipFill>
          <a:blip r:embed="rId4">
            <a:alphaModFix/>
          </a:blip>
          <a:stretch>
            <a:fillRect/>
          </a:stretch>
        </p:blipFill>
        <p:spPr>
          <a:xfrm>
            <a:off y="2958862" x="3297625"/>
            <a:ext cy="3127524" cx="5715074"/>
          </a:xfrm>
          <a:prstGeom prst="rect">
            <a:avLst/>
          </a:prstGeom>
          <a:noFill/>
          <a:ln>
            <a:noFill/>
          </a:ln>
        </p:spPr>
      </p:pic>
      <p:pic>
        <p:nvPicPr>
          <p:cNvPr id="127" name="Shape 127"/>
          <p:cNvPicPr preferRelativeResize="0"/>
          <p:nvPr/>
        </p:nvPicPr>
        <p:blipFill>
          <a:blip r:embed="rId5">
            <a:alphaModFix/>
          </a:blip>
          <a:stretch>
            <a:fillRect/>
          </a:stretch>
        </p:blipFill>
        <p:spPr>
          <a:xfrm>
            <a:off y="1862425" x="3062673"/>
            <a:ext cy="1518549" cx="178687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y="0" x="0"/>
          <a:ext cy="0" cx="0"/>
          <a:chOff y="0" x="0"/>
          <a:chExt cy="0" cx="0"/>
        </a:xfrm>
      </p:grpSpPr>
      <p:sp>
        <p:nvSpPr>
          <p:cNvPr id="132" name="Shape 132"/>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t/>
            </a:r>
            <a:endParaRPr/>
          </a:p>
          <a:p>
            <a:pPr rtl="0" lvl="0">
              <a:spcBef>
                <a:spcPts val="0"/>
              </a:spcBef>
              <a:buNone/>
            </a:pPr>
            <a:r>
              <a:t/>
            </a:r>
            <a:endParaRPr/>
          </a:p>
        </p:txBody>
      </p:sp>
      <p:sp>
        <p:nvSpPr>
          <p:cNvPr id="133" name="Shape 133"/>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Promoted Entries - Cases</a:t>
            </a:r>
          </a:p>
        </p:txBody>
      </p:sp>
      <p:pic>
        <p:nvPicPr>
          <p:cNvPr id="134" name="Shape 134"/>
          <p:cNvPicPr preferRelativeResize="0"/>
          <p:nvPr/>
        </p:nvPicPr>
        <p:blipFill>
          <a:blip r:embed="rId3">
            <a:alphaModFix/>
          </a:blip>
          <a:stretch>
            <a:fillRect/>
          </a:stretch>
        </p:blipFill>
        <p:spPr>
          <a:xfrm>
            <a:off y="456999" x="7710350"/>
            <a:ext cy="960650" cx="976449"/>
          </a:xfrm>
          <a:prstGeom prst="rect">
            <a:avLst/>
          </a:prstGeom>
          <a:noFill/>
          <a:ln>
            <a:noFill/>
          </a:ln>
        </p:spPr>
      </p:pic>
      <p:sp>
        <p:nvSpPr>
          <p:cNvPr id="135" name="Shape 135"/>
          <p:cNvSpPr txBox="1"/>
          <p:nvPr/>
        </p:nvSpPr>
        <p:spPr>
          <a:xfrm>
            <a:off y="2166750" x="148575"/>
            <a:ext cy="4401300" cx="2697899"/>
          </a:xfrm>
          <a:prstGeom prst="rect">
            <a:avLst/>
          </a:prstGeom>
          <a:noFill/>
          <a:ln>
            <a:noFill/>
          </a:ln>
        </p:spPr>
        <p:txBody>
          <a:bodyPr bIns="91425" rIns="91425" lIns="91425" tIns="91425" anchor="t" anchorCtr="0">
            <a:noAutofit/>
          </a:bodyPr>
          <a:lstStyle/>
          <a:p>
            <a:pPr rtl="0" lvl="0">
              <a:spcBef>
                <a:spcPts val="0"/>
              </a:spcBef>
              <a:buNone/>
            </a:pPr>
            <a:r>
              <a:rPr b="1" lang="es"/>
              <a:t>In SobiPro, there are 3 cases to promote entries:</a:t>
            </a:r>
          </a:p>
          <a:p>
            <a:pPr rtl="0" lvl="0">
              <a:spcBef>
                <a:spcPts val="0"/>
              </a:spcBef>
              <a:buNone/>
            </a:pPr>
            <a:r>
              <a:t/>
            </a:r>
            <a:endParaRPr b="1"/>
          </a:p>
          <a:p>
            <a:pPr rtl="0" lvl="0" indent="-317500" marL="457200">
              <a:spcBef>
                <a:spcPts val="0"/>
              </a:spcBef>
              <a:buClr>
                <a:srgbClr val="000000"/>
              </a:buClr>
              <a:buSzPct val="100000"/>
              <a:buFont typeface="Arial"/>
              <a:buChar char="●"/>
            </a:pPr>
            <a:r>
              <a:rPr b="1" lang="es"/>
              <a:t>Search Case:</a:t>
            </a:r>
            <a:r>
              <a:rPr lang="es"/>
              <a:t> Results from a search query</a:t>
            </a:r>
          </a:p>
          <a:p>
            <a:pPr rtl="0" lvl="0">
              <a:spcBef>
                <a:spcPts val="0"/>
              </a:spcBef>
              <a:buNone/>
            </a:pPr>
            <a:r>
              <a:t/>
            </a:r>
            <a:endParaRPr b="1"/>
          </a:p>
          <a:p>
            <a:pPr rtl="0" lvl="0" indent="-317500" marL="457200">
              <a:spcBef>
                <a:spcPts val="0"/>
              </a:spcBef>
              <a:buClr>
                <a:srgbClr val="000000"/>
              </a:buClr>
              <a:buSzPct val="100000"/>
              <a:buFont typeface="Arial"/>
              <a:buChar char="●"/>
            </a:pPr>
            <a:r>
              <a:rPr b="1" lang="es"/>
              <a:t>Section / Category Navigation Case</a:t>
            </a:r>
            <a:r>
              <a:rPr lang="es"/>
              <a:t>: Entries shown browsing a Section or a Category</a:t>
            </a:r>
          </a:p>
          <a:p>
            <a:pPr rtl="0" lvl="0" indent="-317500" marL="457200">
              <a:spcBef>
                <a:spcPts val="0"/>
              </a:spcBef>
              <a:buClr>
                <a:srgbClr val="000000"/>
              </a:buClr>
              <a:buSzPct val="100000"/>
              <a:buFont typeface="Arial"/>
              <a:buChar char="●"/>
            </a:pPr>
            <a:r>
              <a:rPr b="1" lang="es"/>
              <a:t>Alpha Listing Case</a:t>
            </a:r>
            <a:r>
              <a:rPr lang="es"/>
              <a:t>, visiting a Letter of the Alpha menu</a:t>
            </a:r>
          </a:p>
          <a:p>
            <a:pPr rtl="0" lvl="0">
              <a:spcBef>
                <a:spcPts val="0"/>
              </a:spcBef>
              <a:buNone/>
            </a:pPr>
            <a:r>
              <a:t/>
            </a:r>
            <a:endParaRPr/>
          </a:p>
          <a:p>
            <a:pPr rtl="0" lvl="0">
              <a:spcBef>
                <a:spcPts val="0"/>
              </a:spcBef>
              <a:buNone/>
            </a:pPr>
            <a:r>
              <a:t/>
            </a:r>
            <a:endParaRPr/>
          </a:p>
          <a:p>
            <a:pPr rtl="0" lvl="0">
              <a:spcBef>
                <a:spcPts val="0"/>
              </a:spcBef>
              <a:buNone/>
            </a:pPr>
            <a:r>
              <a:rPr lang="es">
                <a:solidFill>
                  <a:schemeClr val="dk1"/>
                </a:solidFill>
              </a:rPr>
              <a:t>XTDir allows to promote entries in each of these cases.</a:t>
            </a:r>
          </a:p>
        </p:txBody>
      </p:sp>
      <p:pic>
        <p:nvPicPr>
          <p:cNvPr id="136" name="Shape 136"/>
          <p:cNvPicPr preferRelativeResize="0"/>
          <p:nvPr/>
        </p:nvPicPr>
        <p:blipFill>
          <a:blip r:embed="rId4">
            <a:alphaModFix/>
          </a:blip>
          <a:stretch>
            <a:fillRect/>
          </a:stretch>
        </p:blipFill>
        <p:spPr>
          <a:xfrm>
            <a:off y="2166749" x="3216049"/>
            <a:ext cy="3539750" cx="5470750"/>
          </a:xfrm>
          <a:prstGeom prst="rect">
            <a:avLst/>
          </a:prstGeom>
          <a:noFill/>
          <a:ln>
            <a:noFill/>
          </a:ln>
        </p:spPr>
      </p:pic>
      <p:sp>
        <p:nvSpPr>
          <p:cNvPr id="137" name="Shape 137"/>
          <p:cNvSpPr/>
          <p:nvPr/>
        </p:nvSpPr>
        <p:spPr>
          <a:xfrm>
            <a:off y="2984700" x="2484125"/>
            <a:ext cy="582300" cx="796199"/>
          </a:xfrm>
          <a:prstGeom prst="righ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y="0" x="0"/>
          <a:ext cy="0" cx="0"/>
          <a:chOff y="0" x="0"/>
          <a:chExt cy="0" cx="0"/>
        </a:xfrm>
      </p:grpSpPr>
      <p:sp>
        <p:nvSpPr>
          <p:cNvPr id="142" name="Shape 142"/>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t/>
            </a:r>
            <a:endParaRPr/>
          </a:p>
          <a:p>
            <a:pPr rtl="0" lvl="0">
              <a:spcBef>
                <a:spcPts val="0"/>
              </a:spcBef>
              <a:buNone/>
            </a:pPr>
            <a:r>
              <a:t/>
            </a:r>
            <a:endParaRPr/>
          </a:p>
        </p:txBody>
      </p:sp>
      <p:sp>
        <p:nvSpPr>
          <p:cNvPr id="143" name="Shape 143"/>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Promoted Entries - Cases</a:t>
            </a:r>
          </a:p>
        </p:txBody>
      </p:sp>
      <p:pic>
        <p:nvPicPr>
          <p:cNvPr id="144" name="Shape 144"/>
          <p:cNvPicPr preferRelativeResize="0"/>
          <p:nvPr/>
        </p:nvPicPr>
        <p:blipFill>
          <a:blip r:embed="rId3">
            <a:alphaModFix/>
          </a:blip>
          <a:stretch>
            <a:fillRect/>
          </a:stretch>
        </p:blipFill>
        <p:spPr>
          <a:xfrm>
            <a:off y="456999" x="7710350"/>
            <a:ext cy="960650" cx="976449"/>
          </a:xfrm>
          <a:prstGeom prst="rect">
            <a:avLst/>
          </a:prstGeom>
          <a:noFill/>
          <a:ln>
            <a:noFill/>
          </a:ln>
        </p:spPr>
      </p:pic>
      <p:sp>
        <p:nvSpPr>
          <p:cNvPr id="145" name="Shape 145"/>
          <p:cNvSpPr txBox="1"/>
          <p:nvPr/>
        </p:nvSpPr>
        <p:spPr>
          <a:xfrm>
            <a:off y="2166750" x="148575"/>
            <a:ext cy="4401300" cx="2697899"/>
          </a:xfrm>
          <a:prstGeom prst="rect">
            <a:avLst/>
          </a:prstGeom>
          <a:noFill/>
          <a:ln>
            <a:noFill/>
          </a:ln>
        </p:spPr>
        <p:txBody>
          <a:bodyPr bIns="91425" rIns="91425" lIns="91425" tIns="91425" anchor="t" anchorCtr="0">
            <a:noAutofit/>
          </a:bodyPr>
          <a:lstStyle/>
          <a:p>
            <a:pPr rtl="0" lvl="0">
              <a:spcBef>
                <a:spcPts val="0"/>
              </a:spcBef>
              <a:buNone/>
            </a:pPr>
            <a:r>
              <a:rPr b="1" lang="es"/>
              <a:t>In SobiPro, there are 3 cases to promote entries:</a:t>
            </a:r>
          </a:p>
          <a:p>
            <a:pPr rtl="0" lvl="0">
              <a:spcBef>
                <a:spcPts val="0"/>
              </a:spcBef>
              <a:buNone/>
            </a:pPr>
            <a:r>
              <a:t/>
            </a:r>
            <a:endParaRPr b="1"/>
          </a:p>
          <a:p>
            <a:pPr rtl="0" lvl="0" indent="-317500" marL="457200">
              <a:spcBef>
                <a:spcPts val="0"/>
              </a:spcBef>
              <a:buClr>
                <a:srgbClr val="000000"/>
              </a:buClr>
              <a:buSzPct val="100000"/>
              <a:buFont typeface="Arial"/>
              <a:buChar char="●"/>
            </a:pPr>
            <a:r>
              <a:rPr b="1" lang="es"/>
              <a:t>Search Case:</a:t>
            </a:r>
            <a:r>
              <a:rPr lang="es"/>
              <a:t> Results from a search query</a:t>
            </a:r>
          </a:p>
          <a:p>
            <a:pPr rtl="0" lvl="0">
              <a:spcBef>
                <a:spcPts val="0"/>
              </a:spcBef>
              <a:buNone/>
            </a:pPr>
            <a:r>
              <a:t/>
            </a:r>
            <a:endParaRPr b="1"/>
          </a:p>
          <a:p>
            <a:pPr rtl="0" lvl="0" indent="-317500" marL="457200">
              <a:spcBef>
                <a:spcPts val="0"/>
              </a:spcBef>
              <a:buClr>
                <a:srgbClr val="000000"/>
              </a:buClr>
              <a:buSzPct val="100000"/>
              <a:buFont typeface="Arial"/>
              <a:buChar char="●"/>
            </a:pPr>
            <a:r>
              <a:rPr b="1" lang="es"/>
              <a:t>Section / Category Navigation Case</a:t>
            </a:r>
            <a:r>
              <a:rPr lang="es"/>
              <a:t>: Entries shown browsing a Section or a Category</a:t>
            </a:r>
          </a:p>
          <a:p>
            <a:pPr rtl="0" lvl="0" indent="-317500" marL="457200">
              <a:spcBef>
                <a:spcPts val="0"/>
              </a:spcBef>
              <a:buClr>
                <a:srgbClr val="000000"/>
              </a:buClr>
              <a:buSzPct val="100000"/>
              <a:buFont typeface="Arial"/>
              <a:buChar char="●"/>
            </a:pPr>
            <a:r>
              <a:rPr b="1" lang="es"/>
              <a:t>Alpha Listing Case</a:t>
            </a:r>
            <a:r>
              <a:rPr lang="es"/>
              <a:t>, visiting a Letter of the Alpha menu</a:t>
            </a:r>
          </a:p>
          <a:p>
            <a:pPr rtl="0" lvl="0">
              <a:spcBef>
                <a:spcPts val="0"/>
              </a:spcBef>
              <a:buNone/>
            </a:pPr>
            <a:r>
              <a:t/>
            </a:r>
            <a:endParaRPr/>
          </a:p>
          <a:p>
            <a:pPr rtl="0" lvl="0">
              <a:spcBef>
                <a:spcPts val="0"/>
              </a:spcBef>
              <a:buNone/>
            </a:pPr>
            <a:r>
              <a:t/>
            </a:r>
            <a:endParaRPr/>
          </a:p>
          <a:p>
            <a:pPr rtl="0" lvl="0">
              <a:spcBef>
                <a:spcPts val="0"/>
              </a:spcBef>
              <a:buNone/>
            </a:pPr>
            <a:r>
              <a:rPr lang="es">
                <a:solidFill>
                  <a:schemeClr val="dk1"/>
                </a:solidFill>
              </a:rPr>
              <a:t>XTDir allows to promote entries in each of these cases.</a:t>
            </a:r>
          </a:p>
        </p:txBody>
      </p:sp>
      <p:sp>
        <p:nvSpPr>
          <p:cNvPr id="146" name="Shape 146"/>
          <p:cNvSpPr/>
          <p:nvPr/>
        </p:nvSpPr>
        <p:spPr>
          <a:xfrm>
            <a:off y="3436375" x="2507900"/>
            <a:ext cy="582300" cx="796199"/>
          </a:xfrm>
          <a:prstGeom prst="righ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pic>
        <p:nvPicPr>
          <p:cNvPr id="147" name="Shape 147"/>
          <p:cNvPicPr preferRelativeResize="0"/>
          <p:nvPr/>
        </p:nvPicPr>
        <p:blipFill>
          <a:blip r:embed="rId4">
            <a:alphaModFix/>
          </a:blip>
          <a:stretch>
            <a:fillRect/>
          </a:stretch>
        </p:blipFill>
        <p:spPr>
          <a:xfrm>
            <a:off y="1739396" x="3481775"/>
            <a:ext cy="4828649" cx="5295924"/>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y="0" x="0"/>
          <a:ext cy="0" cx="0"/>
          <a:chOff y="0" x="0"/>
          <a:chExt cy="0" cx="0"/>
        </a:xfrm>
      </p:grpSpPr>
      <p:sp>
        <p:nvSpPr>
          <p:cNvPr id="152" name="Shape 152"/>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t/>
            </a:r>
            <a:endParaRPr/>
          </a:p>
          <a:p>
            <a:pPr rtl="0" lvl="0">
              <a:spcBef>
                <a:spcPts val="0"/>
              </a:spcBef>
              <a:buNone/>
            </a:pPr>
            <a:r>
              <a:t/>
            </a:r>
            <a:endParaRPr/>
          </a:p>
        </p:txBody>
      </p:sp>
      <p:sp>
        <p:nvSpPr>
          <p:cNvPr id="153" name="Shape 153"/>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Promoted Entries - Cases</a:t>
            </a:r>
          </a:p>
        </p:txBody>
      </p:sp>
      <p:pic>
        <p:nvPicPr>
          <p:cNvPr id="154" name="Shape 154"/>
          <p:cNvPicPr preferRelativeResize="0"/>
          <p:nvPr/>
        </p:nvPicPr>
        <p:blipFill>
          <a:blip r:embed="rId3">
            <a:alphaModFix/>
          </a:blip>
          <a:stretch>
            <a:fillRect/>
          </a:stretch>
        </p:blipFill>
        <p:spPr>
          <a:xfrm>
            <a:off y="456999" x="7710350"/>
            <a:ext cy="960650" cx="976449"/>
          </a:xfrm>
          <a:prstGeom prst="rect">
            <a:avLst/>
          </a:prstGeom>
          <a:noFill/>
          <a:ln>
            <a:noFill/>
          </a:ln>
        </p:spPr>
      </p:pic>
      <p:sp>
        <p:nvSpPr>
          <p:cNvPr id="155" name="Shape 155"/>
          <p:cNvSpPr txBox="1"/>
          <p:nvPr/>
        </p:nvSpPr>
        <p:spPr>
          <a:xfrm>
            <a:off y="2166750" x="148575"/>
            <a:ext cy="4401300" cx="2697899"/>
          </a:xfrm>
          <a:prstGeom prst="rect">
            <a:avLst/>
          </a:prstGeom>
          <a:noFill/>
          <a:ln>
            <a:noFill/>
          </a:ln>
        </p:spPr>
        <p:txBody>
          <a:bodyPr bIns="91425" rIns="91425" lIns="91425" tIns="91425" anchor="t" anchorCtr="0">
            <a:noAutofit/>
          </a:bodyPr>
          <a:lstStyle/>
          <a:p>
            <a:pPr rtl="0" lvl="0">
              <a:spcBef>
                <a:spcPts val="0"/>
              </a:spcBef>
              <a:buNone/>
            </a:pPr>
            <a:r>
              <a:rPr b="1" lang="es"/>
              <a:t>In SobiPro, there are 3 cases to promote entries:</a:t>
            </a:r>
          </a:p>
          <a:p>
            <a:pPr rtl="0" lvl="0">
              <a:spcBef>
                <a:spcPts val="0"/>
              </a:spcBef>
              <a:buNone/>
            </a:pPr>
            <a:r>
              <a:t/>
            </a:r>
            <a:endParaRPr b="1"/>
          </a:p>
          <a:p>
            <a:pPr rtl="0" lvl="0" indent="-317500" marL="457200">
              <a:spcBef>
                <a:spcPts val="0"/>
              </a:spcBef>
              <a:buClr>
                <a:srgbClr val="000000"/>
              </a:buClr>
              <a:buSzPct val="100000"/>
              <a:buFont typeface="Arial"/>
              <a:buChar char="●"/>
            </a:pPr>
            <a:r>
              <a:rPr b="1" lang="es"/>
              <a:t>Search Case:</a:t>
            </a:r>
            <a:r>
              <a:rPr lang="es"/>
              <a:t> Results from a search query</a:t>
            </a:r>
          </a:p>
          <a:p>
            <a:pPr rtl="0" lvl="0">
              <a:spcBef>
                <a:spcPts val="0"/>
              </a:spcBef>
              <a:buNone/>
            </a:pPr>
            <a:r>
              <a:t/>
            </a:r>
            <a:endParaRPr b="1"/>
          </a:p>
          <a:p>
            <a:pPr rtl="0" lvl="0" indent="-317500" marL="457200">
              <a:spcBef>
                <a:spcPts val="0"/>
              </a:spcBef>
              <a:buClr>
                <a:srgbClr val="000000"/>
              </a:buClr>
              <a:buSzPct val="100000"/>
              <a:buFont typeface="Arial"/>
              <a:buChar char="●"/>
            </a:pPr>
            <a:r>
              <a:rPr b="1" lang="es"/>
              <a:t>Section / Category Navigation Case</a:t>
            </a:r>
            <a:r>
              <a:rPr lang="es"/>
              <a:t>: Entries shown browsing a Section or a Category</a:t>
            </a:r>
          </a:p>
          <a:p>
            <a:pPr rtl="0" lvl="0" indent="-317500" marL="457200">
              <a:spcBef>
                <a:spcPts val="0"/>
              </a:spcBef>
              <a:buClr>
                <a:srgbClr val="000000"/>
              </a:buClr>
              <a:buSzPct val="100000"/>
              <a:buFont typeface="Arial"/>
              <a:buChar char="●"/>
            </a:pPr>
            <a:r>
              <a:rPr b="1" lang="es"/>
              <a:t>Alpha Listing Case</a:t>
            </a:r>
            <a:r>
              <a:rPr lang="es"/>
              <a:t>, visiting a Letter of the Alpha menu</a:t>
            </a:r>
          </a:p>
          <a:p>
            <a:pPr rtl="0" lvl="0">
              <a:spcBef>
                <a:spcPts val="0"/>
              </a:spcBef>
              <a:buNone/>
            </a:pPr>
            <a:r>
              <a:t/>
            </a:r>
            <a:endParaRPr/>
          </a:p>
          <a:p>
            <a:pPr rtl="0" lvl="0">
              <a:spcBef>
                <a:spcPts val="0"/>
              </a:spcBef>
              <a:buNone/>
            </a:pPr>
            <a:r>
              <a:t/>
            </a:r>
            <a:endParaRPr/>
          </a:p>
          <a:p>
            <a:pPr rtl="0" lvl="0">
              <a:spcBef>
                <a:spcPts val="0"/>
              </a:spcBef>
              <a:buNone/>
            </a:pPr>
            <a:r>
              <a:rPr lang="es">
                <a:solidFill>
                  <a:schemeClr val="dk1"/>
                </a:solidFill>
              </a:rPr>
              <a:t>XTDir allows to promote entries in each of these cases.</a:t>
            </a:r>
          </a:p>
        </p:txBody>
      </p:sp>
      <p:sp>
        <p:nvSpPr>
          <p:cNvPr id="156" name="Shape 156"/>
          <p:cNvSpPr/>
          <p:nvPr/>
        </p:nvSpPr>
        <p:spPr>
          <a:xfrm>
            <a:off y="4304000" x="2472225"/>
            <a:ext cy="582300" cx="796199"/>
          </a:xfrm>
          <a:prstGeom prst="righ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pic>
        <p:nvPicPr>
          <p:cNvPr id="157" name="Shape 157"/>
          <p:cNvPicPr preferRelativeResize="0"/>
          <p:nvPr/>
        </p:nvPicPr>
        <p:blipFill>
          <a:blip r:embed="rId4">
            <a:alphaModFix/>
          </a:blip>
          <a:stretch>
            <a:fillRect/>
          </a:stretch>
        </p:blipFill>
        <p:spPr>
          <a:xfrm>
            <a:off y="1947825" x="3373150"/>
            <a:ext cy="4401300" cx="545640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y="0" x="0"/>
          <a:ext cy="0" cx="0"/>
          <a:chOff y="0" x="0"/>
          <a:chExt cy="0" cx="0"/>
        </a:xfrm>
      </p:grpSpPr>
      <p:sp>
        <p:nvSpPr>
          <p:cNvPr id="162" name="Shape 162"/>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t/>
            </a:r>
            <a:endParaRPr/>
          </a:p>
          <a:p>
            <a:pPr rtl="0" lvl="0">
              <a:spcBef>
                <a:spcPts val="0"/>
              </a:spcBef>
              <a:buNone/>
            </a:pPr>
            <a:r>
              <a:t/>
            </a:r>
            <a:endParaRPr/>
          </a:p>
        </p:txBody>
      </p:sp>
      <p:pic>
        <p:nvPicPr>
          <p:cNvPr id="163" name="Shape 163"/>
          <p:cNvPicPr preferRelativeResize="0"/>
          <p:nvPr/>
        </p:nvPicPr>
        <p:blipFill>
          <a:blip r:embed="rId3">
            <a:alphaModFix/>
          </a:blip>
          <a:stretch>
            <a:fillRect/>
          </a:stretch>
        </p:blipFill>
        <p:spPr>
          <a:xfrm>
            <a:off y="456999" x="7710350"/>
            <a:ext cy="960650" cx="976449"/>
          </a:xfrm>
          <a:prstGeom prst="rect">
            <a:avLst/>
          </a:prstGeom>
          <a:noFill/>
          <a:ln>
            <a:noFill/>
          </a:ln>
        </p:spPr>
      </p:pic>
      <p:sp>
        <p:nvSpPr>
          <p:cNvPr id="164" name="Shape 164"/>
          <p:cNvSpPr txBox="1"/>
          <p:nvPr/>
        </p:nvSpPr>
        <p:spPr>
          <a:xfrm>
            <a:off y="1544725" x="208000"/>
            <a:ext cy="4870800" cx="8538300"/>
          </a:xfrm>
          <a:prstGeom prst="rect">
            <a:avLst/>
          </a:prstGeom>
          <a:noFill/>
          <a:ln>
            <a:noFill/>
          </a:ln>
        </p:spPr>
        <p:txBody>
          <a:bodyPr bIns="91425" rIns="91425" lIns="91425" tIns="91425" anchor="t" anchorCtr="0">
            <a:noAutofit/>
          </a:bodyPr>
          <a:lstStyle/>
          <a:p>
            <a:pPr rtl="0" lvl="0" indent="-342900" marL="457200">
              <a:spcBef>
                <a:spcPts val="0"/>
              </a:spcBef>
              <a:buClr>
                <a:srgbClr val="000000"/>
              </a:buClr>
              <a:buSzPct val="100000"/>
              <a:buFont typeface="Arial"/>
              <a:buChar char="●"/>
            </a:pPr>
            <a:r>
              <a:rPr sz="1800" lang="es"/>
              <a:t>The </a:t>
            </a:r>
            <a:r>
              <a:rPr b="1" sz="1800" lang="es"/>
              <a:t>Ordering</a:t>
            </a:r>
            <a:r>
              <a:rPr sz="1800" lang="es"/>
              <a:t> defines the order of the entries shown and it's determined according Promotions.</a:t>
            </a:r>
          </a:p>
          <a:p>
            <a:pPr rtl="0" lvl="0" indent="-342900" marL="457200">
              <a:spcBef>
                <a:spcPts val="0"/>
              </a:spcBef>
              <a:buClr>
                <a:srgbClr val="000000"/>
              </a:buClr>
              <a:buSzPct val="100000"/>
              <a:buFont typeface="Arial"/>
              <a:buChar char="●"/>
            </a:pPr>
            <a:r>
              <a:rPr b="1" sz="1800" lang="es"/>
              <a:t>Promotions</a:t>
            </a:r>
            <a:r>
              <a:rPr sz="1800" lang="es"/>
              <a:t> can have a </a:t>
            </a:r>
            <a:r>
              <a:rPr u="sng" sz="1800" lang="es"/>
              <a:t>section or category scope</a:t>
            </a:r>
            <a:r>
              <a:rPr sz="1800" lang="es"/>
              <a:t>; and there are three types of promotions:</a:t>
            </a:r>
          </a:p>
          <a:p>
            <a:pPr rtl="0" lvl="0">
              <a:spcBef>
                <a:spcPts val="0"/>
              </a:spcBef>
              <a:buNone/>
            </a:pPr>
            <a:r>
              <a:t/>
            </a:r>
            <a:endParaRPr sz="1800"/>
          </a:p>
          <a:p>
            <a:pPr rtl="0" lvl="1" indent="-342900" marL="914400">
              <a:spcBef>
                <a:spcPts val="0"/>
              </a:spcBef>
              <a:buClr>
                <a:srgbClr val="000000"/>
              </a:buClr>
              <a:buSzPct val="100000"/>
              <a:buFont typeface="Courier New"/>
              <a:buChar char="o"/>
            </a:pPr>
            <a:r>
              <a:rPr b="1" sz="1800" lang="es"/>
              <a:t>Manual Promotion</a:t>
            </a:r>
            <a:r>
              <a:rPr sz="1800" lang="es"/>
              <a:t>, you can define a default value for these entries. E.g. order number 888. You can also manually assign an ordering to specific entries. E.g Neo Electronics, order number 7.</a:t>
            </a:r>
          </a:p>
          <a:p>
            <a:pPr rtl="0" lvl="1" indent="-342900" marL="914400">
              <a:spcBef>
                <a:spcPts val="0"/>
              </a:spcBef>
              <a:buClr>
                <a:srgbClr val="000000"/>
              </a:buClr>
              <a:buSzPct val="100000"/>
              <a:buFont typeface="Courier New"/>
              <a:buChar char="o"/>
            </a:pPr>
            <a:r>
              <a:rPr b="1" sz="1800" lang="es"/>
              <a:t>Dynamic Promotion</a:t>
            </a:r>
            <a:r>
              <a:rPr sz="1800" lang="es"/>
              <a:t>, the ordering is assigned to entries that have a specific value in a field. E.g. field_premium=option_premium.</a:t>
            </a:r>
          </a:p>
          <a:p>
            <a:pPr rtl="0" lvl="1" indent="-342900" marL="914400">
              <a:spcBef>
                <a:spcPts val="0"/>
              </a:spcBef>
              <a:buClr>
                <a:srgbClr val="000000"/>
              </a:buClr>
              <a:buSzPct val="100000"/>
              <a:buFont typeface="Courier New"/>
              <a:buChar char="o"/>
            </a:pPr>
            <a:r>
              <a:rPr b="1" sz="1800" lang="es"/>
              <a:t>Paid Promotion</a:t>
            </a:r>
            <a:r>
              <a:rPr sz="1800" lang="es"/>
              <a:t>, integrated with SobiPro Paid Fields, you can configure Paypal Notifications (IPN) to receive the payment event and activate the entry with a specific ordering. E.g. Neo Electronics paid for a logo, order number 555; the entry is marked as paid promoted.</a:t>
            </a:r>
          </a:p>
          <a:p>
            <a:pPr rtl="0" lvl="1" indent="-342900" marL="914400">
              <a:spcBef>
                <a:spcPts val="0"/>
              </a:spcBef>
              <a:buClr>
                <a:srgbClr val="000000"/>
              </a:buClr>
              <a:buSzPct val="100000"/>
              <a:buFont typeface="Courier New"/>
              <a:buChar char="o"/>
            </a:pPr>
            <a:r>
              <a:rPr b="1" sz="1800" lang="es">
                <a:solidFill>
                  <a:schemeClr val="dk1"/>
                </a:solidFill>
              </a:rPr>
              <a:t>NEW User Group Promotions</a:t>
            </a:r>
            <a:r>
              <a:rPr sz="1800" lang="es">
                <a:solidFill>
                  <a:schemeClr val="dk1"/>
                </a:solidFill>
              </a:rPr>
              <a:t>: Check the new tutorial: </a:t>
            </a:r>
            <a:r>
              <a:rPr u="sng" sz="1800" lang="es">
                <a:solidFill>
                  <a:schemeClr val="hlink"/>
                </a:solidFill>
                <a:hlinkClick r:id="rId4"/>
              </a:rPr>
              <a:t>XTDir - SobiPro and PayPlans Membership Management</a:t>
            </a:r>
          </a:p>
          <a:p>
            <a:pPr rtl="0" lvl="0">
              <a:spcBef>
                <a:spcPts val="0"/>
              </a:spcBef>
              <a:buNone/>
            </a:pPr>
            <a:r>
              <a:t/>
            </a:r>
            <a:endParaRPr sz="1800"/>
          </a:p>
        </p:txBody>
      </p:sp>
      <p:sp>
        <p:nvSpPr>
          <p:cNvPr id="165" name="Shape 165"/>
          <p:cNvSpPr txBox="1"/>
          <p:nvPr>
            <p:ph type="title"/>
          </p:nvPr>
        </p:nvSpPr>
        <p:spPr>
          <a:xfrm>
            <a:off y="274637" x="2286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Promoted Entries - How it works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y="0" x="0"/>
          <a:ext cy="0" cx="0"/>
          <a:chOff y="0" x="0"/>
          <a:chExt cy="0" cx="0"/>
        </a:xfrm>
      </p:grpSpPr>
      <p:sp>
        <p:nvSpPr>
          <p:cNvPr id="170" name="Shape 170"/>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t/>
            </a:r>
            <a:endParaRPr/>
          </a:p>
          <a:p>
            <a:pPr rtl="0" lvl="0">
              <a:spcBef>
                <a:spcPts val="0"/>
              </a:spcBef>
              <a:buNone/>
            </a:pPr>
            <a:r>
              <a:t/>
            </a:r>
            <a:endParaRPr/>
          </a:p>
        </p:txBody>
      </p:sp>
      <p:pic>
        <p:nvPicPr>
          <p:cNvPr id="171" name="Shape 171"/>
          <p:cNvPicPr preferRelativeResize="0"/>
          <p:nvPr/>
        </p:nvPicPr>
        <p:blipFill>
          <a:blip r:embed="rId3">
            <a:alphaModFix/>
          </a:blip>
          <a:stretch>
            <a:fillRect/>
          </a:stretch>
        </p:blipFill>
        <p:spPr>
          <a:xfrm>
            <a:off y="456999" x="7710350"/>
            <a:ext cy="960650" cx="976449"/>
          </a:xfrm>
          <a:prstGeom prst="rect">
            <a:avLst/>
          </a:prstGeom>
          <a:noFill/>
          <a:ln>
            <a:noFill/>
          </a:ln>
        </p:spPr>
      </p:pic>
      <p:sp>
        <p:nvSpPr>
          <p:cNvPr id="172" name="Shape 172"/>
          <p:cNvSpPr txBox="1"/>
          <p:nvPr/>
        </p:nvSpPr>
        <p:spPr>
          <a:xfrm>
            <a:off y="1392325" x="208000"/>
            <a:ext cy="4870800" cx="8538300"/>
          </a:xfrm>
          <a:prstGeom prst="rect">
            <a:avLst/>
          </a:prstGeom>
          <a:noFill/>
          <a:ln>
            <a:noFill/>
          </a:ln>
        </p:spPr>
        <p:txBody>
          <a:bodyPr bIns="91425" rIns="91425" lIns="91425" tIns="91425" anchor="t" anchorCtr="0">
            <a:noAutofit/>
          </a:bodyPr>
          <a:lstStyle/>
          <a:p>
            <a:pPr rtl="0" lvl="0" indent="0" marL="457200">
              <a:spcBef>
                <a:spcPts val="0"/>
              </a:spcBef>
              <a:buNone/>
            </a:pPr>
            <a:r>
              <a:t/>
            </a:r>
            <a:endParaRPr/>
          </a:p>
          <a:p>
            <a:pPr rtl="0" lvl="0" indent="-317500" marL="457200">
              <a:spcBef>
                <a:spcPts val="0"/>
              </a:spcBef>
              <a:buClr>
                <a:srgbClr val="000000"/>
              </a:buClr>
              <a:buSzPct val="100000"/>
              <a:buFont typeface="Arial"/>
              <a:buChar char="●"/>
            </a:pPr>
            <a:r>
              <a:rPr b="1" lang="es"/>
              <a:t>How it works</a:t>
            </a:r>
            <a:r>
              <a:rPr lang="es"/>
              <a:t>: You configure Promotions, or manually assign an ordering to each entry. When the Core Index is generated by the XTDir component, each entry ordering is calculated and assigned (by default, each entry is assigned with ordering 888888). The </a:t>
            </a:r>
            <a:r>
              <a:rPr u="sng" lang="es"/>
              <a:t>Promoted Order App</a:t>
            </a:r>
            <a:r>
              <a:rPr lang="es"/>
              <a:t> is installed and activated in each SobiPro section. It works on events associated with Search, Categories Navigation, and Alpha Listing  to change the results default order according to the Promotions definition. Also, the </a:t>
            </a:r>
            <a:r>
              <a:rPr u="sng" lang="es"/>
              <a:t>SobiPro Entries Position</a:t>
            </a:r>
            <a:r>
              <a:rPr lang="es"/>
              <a:t> is updated according the Promotions definitions. </a:t>
            </a:r>
          </a:p>
          <a:p>
            <a:pPr rtl="0" lvl="0" indent="-317500" marL="457200">
              <a:spcBef>
                <a:spcPts val="0"/>
              </a:spcBef>
              <a:buClr>
                <a:srgbClr val="000000"/>
              </a:buClr>
              <a:buSzPct val="100000"/>
              <a:buFont typeface="Arial"/>
              <a:buChar char="●"/>
            </a:pPr>
            <a:r>
              <a:rPr b="1" lang="es"/>
              <a:t>Multi-armed bandit Algorithm:</a:t>
            </a:r>
            <a:r>
              <a:rPr lang="es"/>
              <a:t> Promoted entries can be sorted by Multi-armed bandit (Top 10% Random, 90% ordered by Hits). The rest of entries are shown in random order. The same algorithm used by </a:t>
            </a:r>
            <a:r>
              <a:rPr u="sng" lang="es"/>
              <a:t>Google Adwords</a:t>
            </a:r>
            <a:r>
              <a:rPr lang="es"/>
              <a:t>. </a:t>
            </a:r>
          </a:p>
        </p:txBody>
      </p:sp>
      <p:sp>
        <p:nvSpPr>
          <p:cNvPr id="173" name="Shape 173"/>
          <p:cNvSpPr txBox="1"/>
          <p:nvPr>
            <p:ph type="title"/>
          </p:nvPr>
        </p:nvSpPr>
        <p:spPr>
          <a:xfrm>
            <a:off y="274650" x="228600"/>
            <a:ext cy="1143000" cx="7481700"/>
          </a:xfrm>
          <a:prstGeom prst="rect">
            <a:avLst/>
          </a:prstGeom>
        </p:spPr>
        <p:txBody>
          <a:bodyPr bIns="91425" rIns="91425" lIns="91425" tIns="91425" anchor="b" anchorCtr="0">
            <a:noAutofit/>
          </a:bodyPr>
          <a:lstStyle/>
          <a:p>
            <a:pPr rtl="0" lvl="0">
              <a:spcBef>
                <a:spcPts val="0"/>
              </a:spcBef>
              <a:buNone/>
            </a:pPr>
            <a:r>
              <a:rPr lang="es">
                <a:solidFill>
                  <a:srgbClr val="FFFFFF"/>
                </a:solidFill>
              </a:rPr>
              <a:t>How it works - </a:t>
            </a:r>
            <a:br>
              <a:rPr lang="es">
                <a:solidFill>
                  <a:srgbClr val="FFFFFF"/>
                </a:solidFill>
              </a:rPr>
            </a:br>
            <a:r>
              <a:rPr lang="es">
                <a:solidFill>
                  <a:srgbClr val="FFFFFF"/>
                </a:solidFill>
              </a:rPr>
              <a:t>Promoted Order App</a:t>
            </a:r>
          </a:p>
        </p:txBody>
      </p:sp>
      <p:pic>
        <p:nvPicPr>
          <p:cNvPr id="174" name="Shape 174"/>
          <p:cNvPicPr preferRelativeResize="0"/>
          <p:nvPr/>
        </p:nvPicPr>
        <p:blipFill>
          <a:blip r:embed="rId4">
            <a:alphaModFix/>
          </a:blip>
          <a:stretch>
            <a:fillRect/>
          </a:stretch>
        </p:blipFill>
        <p:spPr>
          <a:xfrm>
            <a:off y="4008672" x="4021722"/>
            <a:ext cy="2849324" cx="3688625"/>
          </a:xfrm>
          <a:prstGeom prst="rect">
            <a:avLst/>
          </a:prstGeom>
          <a:noFill/>
          <a:ln>
            <a:noFill/>
          </a:ln>
        </p:spPr>
      </p:pic>
      <p:sp>
        <p:nvSpPr>
          <p:cNvPr id="175" name="Shape 175"/>
          <p:cNvSpPr/>
          <p:nvPr/>
        </p:nvSpPr>
        <p:spPr>
          <a:xfrm>
            <a:off y="5953325" x="7193600"/>
            <a:ext cy="321000" cx="612900"/>
          </a:xfrm>
          <a:prstGeom prst="lef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176" name="Shape 176"/>
          <p:cNvSpPr/>
          <p:nvPr/>
        </p:nvSpPr>
        <p:spPr>
          <a:xfrm>
            <a:off y="6491725" x="7193600"/>
            <a:ext cy="321000" cx="612900"/>
          </a:xfrm>
          <a:prstGeom prst="lef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pic>
        <p:nvPicPr>
          <p:cNvPr id="177" name="Shape 177"/>
          <p:cNvPicPr preferRelativeResize="0"/>
          <p:nvPr/>
        </p:nvPicPr>
        <p:blipFill>
          <a:blip r:embed="rId5">
            <a:alphaModFix/>
          </a:blip>
          <a:stretch>
            <a:fillRect/>
          </a:stretch>
        </p:blipFill>
        <p:spPr>
          <a:xfrm>
            <a:off y="4093725" x="1575812"/>
            <a:ext cy="1676400" cx="2047875"/>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y="0" x="0"/>
          <a:ext cy="0" cx="0"/>
          <a:chOff y="0" x="0"/>
          <a:chExt cy="0" cx="0"/>
        </a:xfrm>
      </p:grpSpPr>
      <p:sp>
        <p:nvSpPr>
          <p:cNvPr id="182" name="Shape 182"/>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t/>
            </a:r>
            <a:endParaRPr/>
          </a:p>
          <a:p>
            <a:pPr rtl="0" lvl="0">
              <a:spcBef>
                <a:spcPts val="0"/>
              </a:spcBef>
              <a:buNone/>
            </a:pPr>
            <a:r>
              <a:t/>
            </a:r>
            <a:endParaRPr/>
          </a:p>
        </p:txBody>
      </p:sp>
      <p:sp>
        <p:nvSpPr>
          <p:cNvPr id="183" name="Shape 183"/>
          <p:cNvSpPr txBox="1"/>
          <p:nvPr/>
        </p:nvSpPr>
        <p:spPr>
          <a:xfrm>
            <a:off y="1392325" x="208000"/>
            <a:ext cy="4870800" cx="8538300"/>
          </a:xfrm>
          <a:prstGeom prst="rect">
            <a:avLst/>
          </a:prstGeom>
          <a:noFill/>
          <a:ln>
            <a:noFill/>
          </a:ln>
        </p:spPr>
        <p:txBody>
          <a:bodyPr bIns="91425" rIns="91425" lIns="91425" tIns="91425" anchor="t" anchorCtr="0">
            <a:noAutofit/>
          </a:bodyPr>
          <a:lstStyle/>
          <a:p>
            <a:pPr rtl="0" lvl="0" indent="0" marL="457200">
              <a:spcBef>
                <a:spcPts val="0"/>
              </a:spcBef>
              <a:buNone/>
            </a:pPr>
            <a:r>
              <a:t/>
            </a:r>
            <a:endParaRPr/>
          </a:p>
          <a:p>
            <a:pPr rtl="0" lvl="0" indent="-317500" marL="457200">
              <a:spcBef>
                <a:spcPts val="0"/>
              </a:spcBef>
              <a:buClr>
                <a:srgbClr val="000000"/>
              </a:buClr>
              <a:buSzPct val="100000"/>
              <a:buFont typeface="Arial"/>
              <a:buChar char="●"/>
            </a:pPr>
            <a:r>
              <a:rPr b="1" lang="es"/>
              <a:t>How it works</a:t>
            </a:r>
            <a:r>
              <a:rPr lang="es"/>
              <a:t>: each promotion define an ordering "main order" for entry position. You can also define a </a:t>
            </a:r>
            <a:r>
              <a:rPr b="1" lang="es"/>
              <a:t>Second Order by</a:t>
            </a:r>
            <a:r>
              <a:rPr lang="es"/>
              <a:t>, in "Promoted Entries Configuration", to add a "sub-order" the entry position. E.g. name</a:t>
            </a:r>
          </a:p>
        </p:txBody>
      </p:sp>
      <p:pic>
        <p:nvPicPr>
          <p:cNvPr id="184" name="Shape 184"/>
          <p:cNvPicPr preferRelativeResize="0"/>
          <p:nvPr/>
        </p:nvPicPr>
        <p:blipFill>
          <a:blip r:embed="rId3">
            <a:alphaModFix/>
          </a:blip>
          <a:stretch>
            <a:fillRect/>
          </a:stretch>
        </p:blipFill>
        <p:spPr>
          <a:xfrm>
            <a:off y="2636675" x="567937"/>
            <a:ext cy="1676400" cx="2047875"/>
          </a:xfrm>
          <a:prstGeom prst="rect">
            <a:avLst/>
          </a:prstGeom>
          <a:noFill/>
          <a:ln w="9525" cap="flat">
            <a:solidFill>
              <a:schemeClr val="dk2"/>
            </a:solidFill>
            <a:prstDash val="solid"/>
            <a:round/>
            <a:headEnd w="med" len="med" type="none"/>
            <a:tailEnd w="med" len="med" type="none"/>
          </a:ln>
        </p:spPr>
      </p:pic>
      <p:pic>
        <p:nvPicPr>
          <p:cNvPr id="185" name="Shape 185"/>
          <p:cNvPicPr preferRelativeResize="0"/>
          <p:nvPr/>
        </p:nvPicPr>
        <p:blipFill>
          <a:blip r:embed="rId4">
            <a:alphaModFix/>
          </a:blip>
          <a:stretch>
            <a:fillRect/>
          </a:stretch>
        </p:blipFill>
        <p:spPr>
          <a:xfrm>
            <a:off y="2883896" x="2353875"/>
            <a:ext cy="2689049" cx="6144371"/>
          </a:xfrm>
          <a:prstGeom prst="rect">
            <a:avLst/>
          </a:prstGeom>
          <a:noFill/>
          <a:ln w="9525" cap="flat">
            <a:solidFill>
              <a:schemeClr val="dk2"/>
            </a:solidFill>
            <a:prstDash val="solid"/>
            <a:round/>
            <a:headEnd w="med" len="med" type="none"/>
            <a:tailEnd w="med" len="med" type="none"/>
          </a:ln>
        </p:spPr>
      </p:pic>
      <p:pic>
        <p:nvPicPr>
          <p:cNvPr id="186" name="Shape 186"/>
          <p:cNvPicPr preferRelativeResize="0"/>
          <p:nvPr/>
        </p:nvPicPr>
        <p:blipFill>
          <a:blip r:embed="rId5">
            <a:alphaModFix/>
          </a:blip>
          <a:stretch>
            <a:fillRect/>
          </a:stretch>
        </p:blipFill>
        <p:spPr>
          <a:xfrm>
            <a:off y="456999" x="7710350"/>
            <a:ext cy="960650" cx="976449"/>
          </a:xfrm>
          <a:prstGeom prst="rect">
            <a:avLst/>
          </a:prstGeom>
          <a:noFill/>
          <a:ln>
            <a:noFill/>
          </a:ln>
        </p:spPr>
      </p:pic>
      <p:sp>
        <p:nvSpPr>
          <p:cNvPr id="187" name="Shape 187"/>
          <p:cNvSpPr txBox="1"/>
          <p:nvPr>
            <p:ph type="title"/>
          </p:nvPr>
        </p:nvSpPr>
        <p:spPr>
          <a:xfrm>
            <a:off y="274650" x="228600"/>
            <a:ext cy="1143000" cx="7481700"/>
          </a:xfrm>
          <a:prstGeom prst="rect">
            <a:avLst/>
          </a:prstGeom>
        </p:spPr>
        <p:txBody>
          <a:bodyPr bIns="91425" rIns="91425" lIns="91425" tIns="91425" anchor="b" anchorCtr="0">
            <a:noAutofit/>
          </a:bodyPr>
          <a:lstStyle/>
          <a:p>
            <a:pPr rtl="0" lvl="0">
              <a:spcBef>
                <a:spcPts val="0"/>
              </a:spcBef>
              <a:buNone/>
            </a:pPr>
            <a:r>
              <a:rPr lang="es">
                <a:solidFill>
                  <a:srgbClr val="FFFFFF"/>
                </a:solidFill>
              </a:rPr>
              <a:t>How it works - </a:t>
            </a:r>
            <a:br>
              <a:rPr lang="es">
                <a:solidFill>
                  <a:srgbClr val="FFFFFF"/>
                </a:solidFill>
              </a:rPr>
            </a:br>
            <a:r>
              <a:rPr lang="es">
                <a:solidFill>
                  <a:srgbClr val="FFFFFF"/>
                </a:solidFill>
              </a:rPr>
              <a:t>Promoted Order App</a:t>
            </a:r>
          </a:p>
        </p:txBody>
      </p:sp>
      <p:sp>
        <p:nvSpPr>
          <p:cNvPr id="188" name="Shape 188"/>
          <p:cNvSpPr/>
          <p:nvPr/>
        </p:nvSpPr>
        <p:spPr>
          <a:xfrm rot="5400000">
            <a:off y="4166525" x="7390824"/>
            <a:ext cy="321000" cx="612900"/>
          </a:xfrm>
          <a:prstGeom prst="lef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y="0" x="0"/>
          <a:ext cy="0" cx="0"/>
          <a:chOff y="0" x="0"/>
          <a:chExt cy="0" cx="0"/>
        </a:xfrm>
      </p:grpSpPr>
      <p:sp>
        <p:nvSpPr>
          <p:cNvPr id="193" name="Shape 193"/>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t/>
            </a:r>
            <a:endParaRPr/>
          </a:p>
          <a:p>
            <a:pPr rtl="0" lvl="0">
              <a:spcBef>
                <a:spcPts val="0"/>
              </a:spcBef>
              <a:buNone/>
            </a:pPr>
            <a:r>
              <a:t/>
            </a:r>
            <a:endParaRPr/>
          </a:p>
        </p:txBody>
      </p:sp>
      <p:pic>
        <p:nvPicPr>
          <p:cNvPr id="194" name="Shape 194"/>
          <p:cNvPicPr preferRelativeResize="0"/>
          <p:nvPr/>
        </p:nvPicPr>
        <p:blipFill>
          <a:blip r:embed="rId3">
            <a:alphaModFix/>
          </a:blip>
          <a:stretch>
            <a:fillRect/>
          </a:stretch>
        </p:blipFill>
        <p:spPr>
          <a:xfrm>
            <a:off y="456999" x="7710350"/>
            <a:ext cy="960650" cx="976449"/>
          </a:xfrm>
          <a:prstGeom prst="rect">
            <a:avLst/>
          </a:prstGeom>
          <a:noFill/>
          <a:ln>
            <a:noFill/>
          </a:ln>
        </p:spPr>
      </p:pic>
      <p:sp>
        <p:nvSpPr>
          <p:cNvPr id="195" name="Shape 195"/>
          <p:cNvSpPr txBox="1"/>
          <p:nvPr/>
        </p:nvSpPr>
        <p:spPr>
          <a:xfrm>
            <a:off y="1912500" x="197700"/>
            <a:ext cy="4629299" cx="3770400"/>
          </a:xfrm>
          <a:prstGeom prst="rect">
            <a:avLst/>
          </a:prstGeom>
          <a:noFill/>
          <a:ln>
            <a:noFill/>
          </a:ln>
        </p:spPr>
        <p:txBody>
          <a:bodyPr bIns="91425" rIns="91425" lIns="91425" tIns="91425" anchor="t" anchorCtr="0">
            <a:noAutofit/>
          </a:bodyPr>
          <a:lstStyle/>
          <a:p>
            <a:pPr rtl="0" lvl="0" indent="-317500" marL="457200">
              <a:spcBef>
                <a:spcPts val="0"/>
              </a:spcBef>
              <a:buClr>
                <a:srgbClr val="000000"/>
              </a:buClr>
              <a:buSzPct val="100000"/>
              <a:buFont typeface="Arial"/>
              <a:buChar char="●"/>
            </a:pPr>
            <a:r>
              <a:rPr b="1" lang="es"/>
              <a:t>Promo-Information Field, </a:t>
            </a:r>
            <a:r>
              <a:rPr lang="es"/>
              <a:t>it provides a new read-only field to customize the entry visualization.</a:t>
            </a:r>
          </a:p>
          <a:p>
            <a:pPr rtl="0" lvl="0">
              <a:spcBef>
                <a:spcPts val="0"/>
              </a:spcBef>
              <a:buNone/>
            </a:pPr>
            <a:r>
              <a:t/>
            </a:r>
            <a:endParaRPr/>
          </a:p>
          <a:p>
            <a:pPr rtl="0" lvl="0">
              <a:spcBef>
                <a:spcPts val="0"/>
              </a:spcBef>
              <a:buNone/>
            </a:pPr>
            <a:r>
              <a:t/>
            </a:r>
            <a:endParaRPr/>
          </a:p>
          <a:p>
            <a:pPr rtl="0" lvl="0">
              <a:spcBef>
                <a:spcPts val="0"/>
              </a:spcBef>
              <a:buNone/>
            </a:pPr>
            <a:r>
              <a:rPr lang="es"/>
              <a:t>For example, in the </a:t>
            </a:r>
            <a:r>
              <a:rPr u="sng" lang="es"/>
              <a:t>entry/details.xsl</a:t>
            </a:r>
            <a:r>
              <a:rPr lang="es"/>
              <a:t> a class can be added to customize the visual output according the </a:t>
            </a:r>
            <a:r>
              <a:rPr b="1" lang="es"/>
              <a:t>promotype_id</a:t>
            </a:r>
            <a:r>
              <a:rPr lang="es"/>
              <a:t> (s</a:t>
            </a:r>
            <a:r>
              <a:rPr b="1" lang="es"/>
              <a:t>E</a:t>
            </a:r>
            <a:r>
              <a:rPr lang="es"/>
              <a:t>ction or </a:t>
            </a:r>
            <a:r>
              <a:rPr b="1" lang="es"/>
              <a:t>C</a:t>
            </a:r>
            <a:r>
              <a:rPr lang="es"/>
              <a:t>ategory), </a:t>
            </a:r>
            <a:r>
              <a:rPr b="1" lang="es"/>
              <a:t>tiertype_id </a:t>
            </a:r>
            <a:r>
              <a:rPr lang="es"/>
              <a:t>(</a:t>
            </a:r>
            <a:r>
              <a:rPr b="1" lang="es"/>
              <a:t>M</a:t>
            </a:r>
            <a:r>
              <a:rPr lang="es"/>
              <a:t>anual, </a:t>
            </a:r>
            <a:r>
              <a:rPr b="1" lang="es"/>
              <a:t>D</a:t>
            </a:r>
            <a:r>
              <a:rPr lang="es"/>
              <a:t>ynamic, </a:t>
            </a:r>
            <a:r>
              <a:rPr b="1" lang="es"/>
              <a:t>P</a:t>
            </a:r>
            <a:r>
              <a:rPr lang="es"/>
              <a:t>aid), and </a:t>
            </a:r>
            <a:r>
              <a:rPr b="1" lang="es"/>
              <a:t>ordering</a:t>
            </a:r>
            <a:r>
              <a:rPr lang="es"/>
              <a:t>:</a:t>
            </a:r>
          </a:p>
        </p:txBody>
      </p:sp>
      <p:pic>
        <p:nvPicPr>
          <p:cNvPr id="196" name="Shape 196"/>
          <p:cNvPicPr preferRelativeResize="0"/>
          <p:nvPr/>
        </p:nvPicPr>
        <p:blipFill>
          <a:blip r:embed="rId4">
            <a:alphaModFix/>
          </a:blip>
          <a:stretch>
            <a:fillRect/>
          </a:stretch>
        </p:blipFill>
        <p:spPr>
          <a:xfrm>
            <a:off y="1768175" x="4191900"/>
            <a:ext cy="1467599" cx="4566299"/>
          </a:xfrm>
          <a:prstGeom prst="rect">
            <a:avLst/>
          </a:prstGeom>
          <a:noFill/>
          <a:ln>
            <a:noFill/>
          </a:ln>
        </p:spPr>
      </p:pic>
      <p:sp>
        <p:nvSpPr>
          <p:cNvPr id="197" name="Shape 197"/>
          <p:cNvSpPr txBox="1"/>
          <p:nvPr/>
        </p:nvSpPr>
        <p:spPr>
          <a:xfrm>
            <a:off y="4472725" x="228700"/>
            <a:ext cy="1641300" cx="8752799"/>
          </a:xfrm>
          <a:prstGeom prst="rect">
            <a:avLst/>
          </a:prstGeom>
          <a:noFill/>
          <a:ln>
            <a:noFill/>
          </a:ln>
        </p:spPr>
        <p:txBody>
          <a:bodyPr bIns="91425" rIns="91425" lIns="91425" tIns="91425" anchor="t" anchorCtr="0">
            <a:noAutofit/>
          </a:bodyPr>
          <a:lstStyle/>
          <a:p>
            <a:pPr rtl="0" lvl="0">
              <a:spcBef>
                <a:spcPts val="0"/>
              </a:spcBef>
              <a:buClr>
                <a:schemeClr val="dk1"/>
              </a:buClr>
              <a:buSzPct val="91666"/>
              <a:buFont typeface="Arial"/>
              <a:buNone/>
            </a:pPr>
            <a:r>
              <a:rPr sz="1200" lang="es">
                <a:latin typeface="Courier New"/>
                <a:ea typeface="Courier New"/>
                <a:cs typeface="Courier New"/>
                <a:sym typeface="Courier New"/>
              </a:rPr>
              <a:t>&lt;xsl:attribute name="class"&gt;</a:t>
            </a:r>
          </a:p>
          <a:p>
            <a:pPr rtl="0" lvl="0">
              <a:spcBef>
                <a:spcPts val="0"/>
              </a:spcBef>
              <a:buClr>
                <a:schemeClr val="dk1"/>
              </a:buClr>
              <a:buSzPct val="91666"/>
              <a:buFont typeface="Arial"/>
              <a:buNone/>
            </a:pPr>
            <a:r>
              <a:rPr sz="1200" lang="es">
                <a:latin typeface="Courier New"/>
                <a:ea typeface="Courier New"/>
                <a:cs typeface="Courier New"/>
                <a:sym typeface="Courier New"/>
              </a:rPr>
              <a:t>SPDetails	</a:t>
            </a:r>
          </a:p>
          <a:p>
            <a:pPr rtl="0" lvl="0">
              <a:spcBef>
                <a:spcPts val="0"/>
              </a:spcBef>
              <a:buClr>
                <a:schemeClr val="dk1"/>
              </a:buClr>
              <a:buSzPct val="91666"/>
              <a:buFont typeface="Arial"/>
              <a:buNone/>
            </a:pPr>
            <a:r>
              <a:rPr sz="1200" lang="es">
                <a:latin typeface="Courier New"/>
                <a:ea typeface="Courier New"/>
                <a:cs typeface="Courier New"/>
                <a:sym typeface="Courier New"/>
              </a:rPr>
              <a:t>promoted_&lt;xsl:value-of select="entry/fields/field_promoinformation/data/promotype_id" /&gt; </a:t>
            </a:r>
          </a:p>
          <a:p>
            <a:pPr rtl="0" lvl="0">
              <a:spcBef>
                <a:spcPts val="0"/>
              </a:spcBef>
              <a:buClr>
                <a:schemeClr val="dk1"/>
              </a:buClr>
              <a:buSzPct val="91666"/>
              <a:buFont typeface="Arial"/>
              <a:buNone/>
            </a:pPr>
            <a:r>
              <a:rPr sz="1200" lang="es">
                <a:latin typeface="Courier New"/>
                <a:ea typeface="Courier New"/>
                <a:cs typeface="Courier New"/>
                <a:sym typeface="Courier New"/>
              </a:rPr>
              <a:t>promoted_&lt;xsl:value-of select="entry/fields/field_promoinformation/data/tiertype_id" /&gt;</a:t>
            </a:r>
          </a:p>
          <a:p>
            <a:pPr rtl="0" lvl="0">
              <a:spcBef>
                <a:spcPts val="0"/>
              </a:spcBef>
              <a:buClr>
                <a:schemeClr val="dk1"/>
              </a:buClr>
              <a:buSzPct val="91666"/>
              <a:buFont typeface="Arial"/>
              <a:buNone/>
            </a:pPr>
            <a:r>
              <a:rPr sz="1200" lang="es">
                <a:latin typeface="Courier New"/>
                <a:ea typeface="Courier New"/>
                <a:cs typeface="Courier New"/>
                <a:sym typeface="Courier New"/>
              </a:rPr>
              <a:t>promoted_&lt;xsl:value-of select="entry/fields/field_promoinformation/data/ordering"/&gt; </a:t>
            </a:r>
          </a:p>
          <a:p>
            <a:pPr rtl="0" lvl="0">
              <a:spcBef>
                <a:spcPts val="0"/>
              </a:spcBef>
              <a:buClr>
                <a:schemeClr val="dk1"/>
              </a:buClr>
              <a:buSzPct val="91666"/>
              <a:buFont typeface="Arial"/>
              <a:buNone/>
            </a:pPr>
            <a:r>
              <a:rPr sz="1200" lang="es">
                <a:latin typeface="Courier New"/>
                <a:ea typeface="Courier New"/>
                <a:cs typeface="Courier New"/>
                <a:sym typeface="Courier New"/>
              </a:rPr>
              <a:t>&lt;/xsl:attribute&gt;</a:t>
            </a:r>
          </a:p>
          <a:p>
            <a:pPr rtl="0" lvl="0">
              <a:spcBef>
                <a:spcPts val="0"/>
              </a:spcBef>
              <a:buNone/>
            </a:pPr>
            <a:r>
              <a:t/>
            </a:r>
            <a:endParaRPr sz="1200">
              <a:latin typeface="Courier New"/>
              <a:ea typeface="Courier New"/>
              <a:cs typeface="Courier New"/>
              <a:sym typeface="Courier New"/>
            </a:endParaRPr>
          </a:p>
        </p:txBody>
      </p:sp>
      <p:sp>
        <p:nvSpPr>
          <p:cNvPr id="198" name="Shape 198"/>
          <p:cNvSpPr txBox="1"/>
          <p:nvPr/>
        </p:nvSpPr>
        <p:spPr>
          <a:xfrm>
            <a:off y="5729700" x="197700"/>
            <a:ext cy="457200" cx="8560499"/>
          </a:xfrm>
          <a:prstGeom prst="rect">
            <a:avLst/>
          </a:prstGeom>
          <a:noFill/>
          <a:ln>
            <a:noFill/>
          </a:ln>
        </p:spPr>
        <p:txBody>
          <a:bodyPr bIns="91425" rIns="91425" lIns="91425" tIns="91425" anchor="t" anchorCtr="0">
            <a:noAutofit/>
          </a:bodyPr>
          <a:lstStyle/>
          <a:p>
            <a:pPr rtl="0" lvl="0">
              <a:spcBef>
                <a:spcPts val="0"/>
              </a:spcBef>
              <a:buClr>
                <a:schemeClr val="dk1"/>
              </a:buClr>
              <a:buSzPct val="78571"/>
              <a:buFont typeface="Arial"/>
              <a:buNone/>
            </a:pPr>
            <a:r>
              <a:rPr lang="es"/>
              <a:t>The field also provides access to other information like: </a:t>
            </a:r>
            <a:r>
              <a:rPr b="1" lang="es"/>
              <a:t>ordering, hits counter, promoentry_id (assigned manual entry Id), and promoorder_id (paid order number)</a:t>
            </a:r>
            <a:r>
              <a:rPr lang="es"/>
              <a:t>. E.g. promoted_E promoted_M promoted_88888. </a:t>
            </a:r>
            <a:r>
              <a:rPr lang="es">
                <a:solidFill>
                  <a:schemeClr val="dk1"/>
                </a:solidFill>
              </a:rPr>
              <a:t>To add a CSS background color: #SobiPro .promoted_88888 { background-color: #FFFF88; }</a:t>
            </a:r>
          </a:p>
          <a:p>
            <a:pPr rtl="0" lvl="0">
              <a:spcBef>
                <a:spcPts val="0"/>
              </a:spcBef>
              <a:buNone/>
            </a:pPr>
            <a:r>
              <a:t/>
            </a:r>
            <a:endParaRPr/>
          </a:p>
        </p:txBody>
      </p:sp>
      <p:sp>
        <p:nvSpPr>
          <p:cNvPr id="199" name="Shape 199"/>
          <p:cNvSpPr txBox="1"/>
          <p:nvPr>
            <p:ph type="title"/>
          </p:nvPr>
        </p:nvSpPr>
        <p:spPr>
          <a:xfrm>
            <a:off y="251950" x="228700"/>
            <a:ext cy="1143000" cx="7481700"/>
          </a:xfrm>
          <a:prstGeom prst="rect">
            <a:avLst/>
          </a:prstGeom>
        </p:spPr>
        <p:txBody>
          <a:bodyPr bIns="91425" rIns="91425" lIns="91425" tIns="91425" anchor="b" anchorCtr="0">
            <a:noAutofit/>
          </a:bodyPr>
          <a:lstStyle/>
          <a:p>
            <a:pPr rtl="0" lvl="0">
              <a:spcBef>
                <a:spcPts val="0"/>
              </a:spcBef>
              <a:buNone/>
            </a:pPr>
            <a:r>
              <a:rPr lang="es">
                <a:solidFill>
                  <a:srgbClr val="FFFFFF"/>
                </a:solidFill>
              </a:rPr>
              <a:t>How it works - Promo-Information Field</a:t>
            </a:r>
          </a:p>
        </p:txBody>
      </p:sp>
      <p:pic>
        <p:nvPicPr>
          <p:cNvPr id="200" name="Shape 200"/>
          <p:cNvPicPr preferRelativeResize="0"/>
          <p:nvPr/>
        </p:nvPicPr>
        <p:blipFill>
          <a:blip r:embed="rId5">
            <a:alphaModFix/>
          </a:blip>
          <a:stretch>
            <a:fillRect/>
          </a:stretch>
        </p:blipFill>
        <p:spPr>
          <a:xfrm>
            <a:off y="1859600" x="5691425"/>
            <a:ext cy="2945274" cx="2995374"/>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y="0" x="0"/>
          <a:ext cy="0" cx="0"/>
          <a:chOff y="0" x="0"/>
          <a:chExt cy="0" cx="0"/>
        </a:xfrm>
      </p:grpSpPr>
      <p:sp>
        <p:nvSpPr>
          <p:cNvPr id="205" name="Shape 205"/>
          <p:cNvSpPr txBox="1"/>
          <p:nvPr>
            <p:ph idx="1" type="body"/>
          </p:nvPr>
        </p:nvSpPr>
        <p:spPr>
          <a:xfrm>
            <a:off y="4598750" x="457200"/>
            <a:ext cy="1143000" cx="8229600"/>
          </a:xfrm>
          <a:prstGeom prst="rect">
            <a:avLst/>
          </a:prstGeom>
        </p:spPr>
        <p:txBody>
          <a:bodyPr bIns="91425" rIns="91425" lIns="91425" tIns="91425" anchor="t" anchorCtr="0">
            <a:noAutofit/>
          </a:bodyPr>
          <a:lstStyle/>
          <a:p>
            <a:pPr rtl="0" lvl="0">
              <a:spcBef>
                <a:spcPts val="0"/>
              </a:spcBef>
              <a:buNone/>
            </a:pPr>
            <a:r>
              <a:rPr sz="1800" lang="es"/>
              <a:t>More about Promotions, step-by-step cases:</a:t>
            </a:r>
          </a:p>
          <a:p>
            <a:pPr rtl="0" lvl="0">
              <a:spcBef>
                <a:spcPts val="0"/>
              </a:spcBef>
              <a:buNone/>
            </a:pPr>
            <a:r>
              <a:rPr b="1" sz="1800" lang="es"/>
              <a:t>XTDir Promoted Entries - Building an advertising catalog for Joomla!</a:t>
            </a:r>
          </a:p>
          <a:p>
            <a:pPr rtl="0" lvl="0">
              <a:spcBef>
                <a:spcPts val="0"/>
              </a:spcBef>
              <a:buNone/>
            </a:pPr>
            <a:r>
              <a:rPr u="sng" sz="1800" lang="es">
                <a:solidFill>
                  <a:schemeClr val="hlink"/>
                </a:solidFill>
                <a:hlinkClick r:id="rId3"/>
              </a:rPr>
              <a:t>http://www.extly.com/xtdir-building-an-advertising-catalog-for-joomla.html</a:t>
            </a:r>
          </a:p>
        </p:txBody>
      </p:sp>
      <p:sp>
        <p:nvSpPr>
          <p:cNvPr id="206" name="Shape 206"/>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Manual Promotions</a:t>
            </a:r>
          </a:p>
        </p:txBody>
      </p:sp>
      <p:pic>
        <p:nvPicPr>
          <p:cNvPr id="207" name="Shape 207"/>
          <p:cNvPicPr preferRelativeResize="0"/>
          <p:nvPr/>
        </p:nvPicPr>
        <p:blipFill>
          <a:blip r:embed="rId4">
            <a:alphaModFix/>
          </a:blip>
          <a:stretch>
            <a:fillRect/>
          </a:stretch>
        </p:blipFill>
        <p:spPr>
          <a:xfrm>
            <a:off y="456999" x="7710350"/>
            <a:ext cy="960650" cx="976449"/>
          </a:xfrm>
          <a:prstGeom prst="rect">
            <a:avLst/>
          </a:prstGeom>
          <a:noFill/>
          <a:ln>
            <a:noFill/>
          </a:ln>
        </p:spPr>
      </p:pic>
      <p:sp>
        <p:nvSpPr>
          <p:cNvPr id="208" name="Shape 208"/>
          <p:cNvSpPr txBox="1"/>
          <p:nvPr/>
        </p:nvSpPr>
        <p:spPr>
          <a:xfrm>
            <a:off y="1937025" x="954087"/>
            <a:ext cy="3506099" cx="7038899"/>
          </a:xfrm>
          <a:prstGeom prst="rect">
            <a:avLst/>
          </a:prstGeom>
          <a:noFill/>
          <a:ln>
            <a:noFill/>
          </a:ln>
        </p:spPr>
        <p:txBody>
          <a:bodyPr bIns="91425" rIns="91425" lIns="91425" tIns="91425" anchor="t" anchorCtr="0">
            <a:noAutofit/>
          </a:bodyPr>
          <a:lstStyle/>
          <a:p>
            <a:pPr rtl="0" lvl="0" indent="-342900" marL="457200">
              <a:spcBef>
                <a:spcPts val="0"/>
              </a:spcBef>
              <a:buClr>
                <a:srgbClr val="000000"/>
              </a:buClr>
              <a:buSzPct val="100000"/>
              <a:buFont typeface="Arial"/>
              <a:buChar char="●"/>
            </a:pPr>
            <a:r>
              <a:rPr b="1" sz="1800" lang="es"/>
              <a:t>Promotions</a:t>
            </a:r>
            <a:r>
              <a:rPr sz="1800" lang="es"/>
              <a:t> can have a </a:t>
            </a:r>
            <a:r>
              <a:rPr u="sng" sz="1800" lang="es"/>
              <a:t>section or category scope.</a:t>
            </a:r>
          </a:p>
          <a:p>
            <a:pPr rtl="0" lvl="0">
              <a:spcBef>
                <a:spcPts val="0"/>
              </a:spcBef>
              <a:buNone/>
            </a:pPr>
            <a:r>
              <a:t/>
            </a:r>
            <a:endParaRPr b="1" sz="1800"/>
          </a:p>
          <a:p>
            <a:pPr rtl="0" lvl="0" indent="-342900" marL="457200">
              <a:spcBef>
                <a:spcPts val="0"/>
              </a:spcBef>
              <a:buClr>
                <a:srgbClr val="000000"/>
              </a:buClr>
              <a:buSzPct val="100000"/>
              <a:buFont typeface="Arial"/>
              <a:buChar char="●"/>
            </a:pPr>
            <a:r>
              <a:rPr b="1" sz="1800" lang="es"/>
              <a:t>Default Promotion</a:t>
            </a:r>
            <a:r>
              <a:rPr sz="1800" lang="es"/>
              <a:t>, each entry has assigned the order number 888888.</a:t>
            </a:r>
          </a:p>
          <a:p>
            <a:pPr rtl="0" lvl="0">
              <a:spcBef>
                <a:spcPts val="0"/>
              </a:spcBef>
              <a:buNone/>
            </a:pPr>
            <a:r>
              <a:t/>
            </a:r>
            <a:endParaRPr sz="1800"/>
          </a:p>
          <a:p>
            <a:pPr rtl="0" lvl="0" indent="-342900" marL="457200">
              <a:spcBef>
                <a:spcPts val="0"/>
              </a:spcBef>
              <a:buClr>
                <a:srgbClr val="000000"/>
              </a:buClr>
              <a:buSzPct val="100000"/>
              <a:buFont typeface="Arial"/>
              <a:buChar char="●"/>
            </a:pPr>
            <a:r>
              <a:rPr b="1" sz="1800" lang="es"/>
              <a:t>Manual Promotion</a:t>
            </a:r>
            <a:r>
              <a:rPr sz="1800" lang="es"/>
              <a:t>: You can manually change the ordering to specific entries. E.g morris.biz, order number 1 (check next slide).</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y="0" x="0"/>
          <a:ext cy="0" cx="0"/>
          <a:chOff y="0" x="0"/>
          <a:chExt cy="0" cx="0"/>
        </a:xfrm>
      </p:grpSpPr>
      <p:sp>
        <p:nvSpPr>
          <p:cNvPr id="213" name="Shape 213"/>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t/>
            </a:r>
            <a:endParaRPr/>
          </a:p>
          <a:p>
            <a:pPr rtl="0" lvl="0">
              <a:spcBef>
                <a:spcPts val="0"/>
              </a:spcBef>
              <a:buNone/>
            </a:pPr>
            <a:r>
              <a:t/>
            </a:r>
            <a:endParaRPr/>
          </a:p>
        </p:txBody>
      </p:sp>
      <p:sp>
        <p:nvSpPr>
          <p:cNvPr id="214" name="Shape 214"/>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Dynamic Promotions</a:t>
            </a:r>
          </a:p>
        </p:txBody>
      </p:sp>
      <p:pic>
        <p:nvPicPr>
          <p:cNvPr id="215" name="Shape 215"/>
          <p:cNvPicPr preferRelativeResize="0"/>
          <p:nvPr/>
        </p:nvPicPr>
        <p:blipFill>
          <a:blip r:embed="rId3">
            <a:alphaModFix/>
          </a:blip>
          <a:stretch>
            <a:fillRect/>
          </a:stretch>
        </p:blipFill>
        <p:spPr>
          <a:xfrm>
            <a:off y="456999" x="7710350"/>
            <a:ext cy="960650" cx="976449"/>
          </a:xfrm>
          <a:prstGeom prst="rect">
            <a:avLst/>
          </a:prstGeom>
          <a:noFill/>
          <a:ln>
            <a:noFill/>
          </a:ln>
        </p:spPr>
      </p:pic>
      <p:sp>
        <p:nvSpPr>
          <p:cNvPr id="216" name="Shape 216"/>
          <p:cNvSpPr txBox="1"/>
          <p:nvPr/>
        </p:nvSpPr>
        <p:spPr>
          <a:xfrm>
            <a:off y="1544725" x="208000"/>
            <a:ext cy="4870800" cx="8538300"/>
          </a:xfrm>
          <a:prstGeom prst="rect">
            <a:avLst/>
          </a:prstGeom>
          <a:noFill/>
          <a:ln>
            <a:noFill/>
          </a:ln>
        </p:spPr>
        <p:txBody>
          <a:bodyPr bIns="91425" rIns="91425" lIns="91425" tIns="91425" anchor="t" anchorCtr="0">
            <a:noAutofit/>
          </a:bodyPr>
          <a:lstStyle/>
          <a:p>
            <a:pPr rtl="0" lvl="0">
              <a:spcBef>
                <a:spcPts val="0"/>
              </a:spcBef>
              <a:buNone/>
            </a:pPr>
            <a:r>
              <a:t/>
            </a:r>
            <a:endParaRPr/>
          </a:p>
        </p:txBody>
      </p:sp>
      <p:sp>
        <p:nvSpPr>
          <p:cNvPr id="217" name="Shape 217"/>
          <p:cNvSpPr txBox="1"/>
          <p:nvPr/>
        </p:nvSpPr>
        <p:spPr>
          <a:xfrm>
            <a:off y="1876800" x="1006900"/>
            <a:ext cy="3506099" cx="7367400"/>
          </a:xfrm>
          <a:prstGeom prst="rect">
            <a:avLst/>
          </a:prstGeom>
          <a:noFill/>
          <a:ln>
            <a:noFill/>
          </a:ln>
        </p:spPr>
        <p:txBody>
          <a:bodyPr bIns="91425" rIns="91425" lIns="91425" tIns="91425" anchor="t" anchorCtr="0">
            <a:noAutofit/>
          </a:bodyPr>
          <a:lstStyle/>
          <a:p>
            <a:pPr rtl="0" lvl="0" indent="-342900" marL="457200">
              <a:spcBef>
                <a:spcPts val="0"/>
              </a:spcBef>
              <a:buClr>
                <a:srgbClr val="000000"/>
              </a:buClr>
              <a:buSzPct val="100000"/>
              <a:buFont typeface="Arial"/>
              <a:buChar char="●"/>
            </a:pPr>
            <a:r>
              <a:rPr b="1" sz="1800" lang="es"/>
              <a:t>Promotions</a:t>
            </a:r>
            <a:r>
              <a:rPr sz="1800" lang="es"/>
              <a:t> can have a </a:t>
            </a:r>
            <a:r>
              <a:rPr u="sng" sz="1800" lang="es"/>
              <a:t>section or category scope.</a:t>
            </a:r>
          </a:p>
          <a:p>
            <a:pPr rtl="0" lvl="0">
              <a:spcBef>
                <a:spcPts val="0"/>
              </a:spcBef>
              <a:buNone/>
            </a:pPr>
            <a:r>
              <a:t/>
            </a:r>
            <a:endParaRPr b="1" sz="1800"/>
          </a:p>
          <a:p>
            <a:pPr rtl="0" lvl="0" indent="-342900" marL="457200">
              <a:spcBef>
                <a:spcPts val="0"/>
              </a:spcBef>
              <a:buClr>
                <a:srgbClr val="000000"/>
              </a:buClr>
              <a:buSzPct val="100000"/>
              <a:buFont typeface="Arial"/>
              <a:buChar char="●"/>
            </a:pPr>
            <a:r>
              <a:rPr b="1" sz="1800" lang="es"/>
              <a:t>Dynamic Promotion</a:t>
            </a:r>
            <a:r>
              <a:rPr sz="1800" lang="es"/>
              <a:t>, the ordering is assigned to entries that have a specific value in a field. E.g. field_premium= option_premium</a:t>
            </a:r>
          </a:p>
        </p:txBody>
      </p:sp>
      <p:sp>
        <p:nvSpPr>
          <p:cNvPr id="218" name="Shape 218"/>
          <p:cNvSpPr txBox="1"/>
          <p:nvPr>
            <p:ph idx="2" type="body"/>
          </p:nvPr>
        </p:nvSpPr>
        <p:spPr>
          <a:xfrm>
            <a:off y="4598750" x="457200"/>
            <a:ext cy="1021200" cx="8229600"/>
          </a:xfrm>
          <a:prstGeom prst="rect">
            <a:avLst/>
          </a:prstGeom>
        </p:spPr>
        <p:txBody>
          <a:bodyPr bIns="91425" rIns="91425" lIns="91425" tIns="91425" anchor="t" anchorCtr="0">
            <a:noAutofit/>
          </a:bodyPr>
          <a:lstStyle/>
          <a:p>
            <a:pPr rtl="0" lvl="0">
              <a:spcBef>
                <a:spcPts val="0"/>
              </a:spcBef>
              <a:buClr>
                <a:schemeClr val="dk1"/>
              </a:buClr>
              <a:buSzPct val="78571"/>
              <a:buFont typeface="Arial"/>
              <a:buNone/>
            </a:pPr>
            <a:r>
              <a:rPr sz="1400" lang="es"/>
              <a:t>More about Promotions, step-by-step cases:</a:t>
            </a:r>
          </a:p>
          <a:p>
            <a:pPr rtl="0" lvl="0">
              <a:spcBef>
                <a:spcPts val="0"/>
              </a:spcBef>
              <a:buClr>
                <a:schemeClr val="dk1"/>
              </a:buClr>
              <a:buSzPct val="78571"/>
              <a:buFont typeface="Arial"/>
              <a:buNone/>
            </a:pPr>
            <a:r>
              <a:rPr b="1" sz="1400" lang="es"/>
              <a:t>XTDir Promoted Entries - Building an advertising catalog for Joomla!</a:t>
            </a:r>
          </a:p>
          <a:p>
            <a:pPr rtl="0" lvl="0">
              <a:spcBef>
                <a:spcPts val="0"/>
              </a:spcBef>
              <a:buClr>
                <a:schemeClr val="dk1"/>
              </a:buClr>
              <a:buSzPct val="78571"/>
              <a:buFont typeface="Arial"/>
              <a:buNone/>
            </a:pPr>
            <a:r>
              <a:rPr u="sng" sz="1400" lang="es">
                <a:solidFill>
                  <a:schemeClr val="hlink"/>
                </a:solidFill>
                <a:hlinkClick r:id="rId4"/>
              </a:rPr>
              <a:t>http://www.extly.com/xtdir-building-an-advertising-catalog-for-joomla.html</a:t>
            </a:r>
          </a:p>
          <a:p>
            <a:pPr rtl="0" lvl="0">
              <a:spcBef>
                <a:spcPts val="0"/>
              </a:spcBef>
              <a:buNone/>
            </a:pPr>
            <a:r>
              <a:t/>
            </a:r>
            <a:endParaRPr sz="1800"/>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 name="Shape 40"/>
        <p:cNvGrpSpPr/>
        <p:nvPr/>
      </p:nvGrpSpPr>
      <p:grpSpPr>
        <a:xfrm>
          <a:off y="0" x="0"/>
          <a:ext cy="0" cx="0"/>
          <a:chOff y="0" x="0"/>
          <a:chExt cy="0" cx="0"/>
        </a:xfrm>
      </p:grpSpPr>
      <p:sp>
        <p:nvSpPr>
          <p:cNvPr id="41" name="Shape 41"/>
          <p:cNvSpPr txBox="1"/>
          <p:nvPr>
            <p:ph idx="1" type="body"/>
          </p:nvPr>
        </p:nvSpPr>
        <p:spPr>
          <a:xfrm>
            <a:off y="1447800" x="457200"/>
            <a:ext cy="3416400" cx="8229600"/>
          </a:xfrm>
          <a:prstGeom prst="rect">
            <a:avLst/>
          </a:prstGeom>
        </p:spPr>
        <p:txBody>
          <a:bodyPr bIns="91425" rIns="91425" lIns="91425" tIns="91425" anchor="t" anchorCtr="0">
            <a:noAutofit/>
          </a:bodyPr>
          <a:lstStyle/>
          <a:p>
            <a:pPr rtl="0" lvl="0">
              <a:spcBef>
                <a:spcPts val="0"/>
              </a:spcBef>
              <a:buNone/>
            </a:pPr>
            <a:r>
              <a:rPr lang="es"/>
              <a:t>In this presentation, we are going to show how you can extend a SobiPro directory with XTDir solution.</a:t>
            </a:r>
          </a:p>
          <a:p>
            <a:pPr>
              <a:spcBef>
                <a:spcPts val="0"/>
              </a:spcBef>
              <a:buNone/>
            </a:pPr>
            <a:r>
              <a:rPr lang="es"/>
              <a:t>The presentation includes how to install the full XTDir for SobiPro, and chapters for each associated modules and plug-ins.</a:t>
            </a:r>
          </a:p>
        </p:txBody>
      </p:sp>
      <p:sp>
        <p:nvSpPr>
          <p:cNvPr id="42" name="Shape 42"/>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s">
                <a:solidFill>
                  <a:srgbClr val="FFFFFF"/>
                </a:solidFill>
              </a:rPr>
              <a:t>XTDir for SobiPro</a:t>
            </a:r>
          </a:p>
        </p:txBody>
      </p:sp>
      <p:sp>
        <p:nvSpPr>
          <p:cNvPr id="43" name="Shape 43"/>
          <p:cNvSpPr txBox="1"/>
          <p:nvPr/>
        </p:nvSpPr>
        <p:spPr>
          <a:xfrm>
            <a:off y="4589775" x="5029200"/>
            <a:ext cy="2156400" cx="3657600"/>
          </a:xfrm>
          <a:prstGeom prst="rect">
            <a:avLst/>
          </a:prstGeom>
          <a:noFill/>
          <a:ln>
            <a:noFill/>
          </a:ln>
        </p:spPr>
        <p:txBody>
          <a:bodyPr bIns="91425" rIns="91425" lIns="91425" tIns="91425" anchor="t" anchorCtr="0">
            <a:noAutofit/>
          </a:bodyPr>
          <a:lstStyle/>
          <a:p>
            <a:pPr rtl="0" lvl="0" indent="-317500" marL="457200">
              <a:spcBef>
                <a:spcPts val="0"/>
              </a:spcBef>
              <a:buClr>
                <a:srgbClr val="000000"/>
              </a:buClr>
              <a:buSzPct val="100000"/>
              <a:buFont typeface="Arial"/>
              <a:buChar char="●"/>
            </a:pPr>
            <a:r>
              <a:rPr u="sng" lang="es">
                <a:solidFill>
                  <a:schemeClr val="hlink"/>
                </a:solidFill>
                <a:hlinkClick r:id="rId3"/>
              </a:rPr>
              <a:t>Entries Explorer</a:t>
            </a:r>
          </a:p>
          <a:p>
            <a:pPr rtl="0" lvl="0" indent="-317500" marL="457200">
              <a:spcBef>
                <a:spcPts val="0"/>
              </a:spcBef>
              <a:buClr>
                <a:srgbClr val="000000"/>
              </a:buClr>
              <a:buSzPct val="100000"/>
              <a:buFont typeface="Arial"/>
              <a:buChar char="●"/>
            </a:pPr>
            <a:r>
              <a:rPr u="sng" lang="es">
                <a:solidFill>
                  <a:schemeClr val="hlink"/>
                </a:solidFill>
                <a:hlinkClick r:id="rId4"/>
              </a:rPr>
              <a:t>Promoted Entries</a:t>
            </a:r>
            <a:r>
              <a:rPr lang="es"/>
              <a:t>, </a:t>
            </a:r>
          </a:p>
          <a:p>
            <a:pPr rtl="0" lvl="0" indent="-317500" marL="457200">
              <a:spcBef>
                <a:spcPts val="0"/>
              </a:spcBef>
              <a:buClr>
                <a:srgbClr val="000000"/>
              </a:buClr>
              <a:buSzPct val="100000"/>
              <a:buFont typeface="Arial"/>
              <a:buChar char="●"/>
            </a:pPr>
            <a:r>
              <a:rPr u="sng" lang="es">
                <a:solidFill>
                  <a:schemeClr val="hlink"/>
                </a:solidFill>
                <a:hlinkClick r:id="rId5"/>
              </a:rPr>
              <a:t>Categories of SobiPro</a:t>
            </a:r>
            <a:r>
              <a:rPr lang="es"/>
              <a:t>, </a:t>
            </a:r>
          </a:p>
          <a:p>
            <a:pPr rtl="0" lvl="0" indent="-317500" marL="457200">
              <a:spcBef>
                <a:spcPts val="0"/>
              </a:spcBef>
              <a:buClr>
                <a:srgbClr val="000000"/>
              </a:buClr>
              <a:buSzPct val="100000"/>
              <a:buFont typeface="Arial"/>
              <a:buChar char="●"/>
            </a:pPr>
            <a:r>
              <a:rPr u="sng" lang="es">
                <a:solidFill>
                  <a:schemeClr val="hlink"/>
                </a:solidFill>
                <a:hlinkClick r:id="rId6"/>
              </a:rPr>
              <a:t>Extended Search Modules</a:t>
            </a:r>
            <a:r>
              <a:rPr lang="es"/>
              <a:t>, </a:t>
            </a:r>
          </a:p>
          <a:p>
            <a:pPr rtl="0" lvl="0" indent="-317500" marL="457200">
              <a:spcBef>
                <a:spcPts val="0"/>
              </a:spcBef>
              <a:buClr>
                <a:srgbClr val="000000"/>
              </a:buClr>
              <a:buSzPct val="100000"/>
              <a:buFont typeface="Arial"/>
              <a:buChar char="●"/>
            </a:pPr>
            <a:r>
              <a:rPr u="sng" lang="es">
                <a:solidFill>
                  <a:schemeClr val="hlink"/>
                </a:solidFill>
                <a:hlinkClick r:id="rId7"/>
              </a:rPr>
              <a:t>GeoMap Search</a:t>
            </a:r>
            <a:r>
              <a:rPr lang="es">
                <a:solidFill>
                  <a:schemeClr val="dk1"/>
                </a:solidFill>
              </a:rPr>
              <a:t>,</a:t>
            </a:r>
          </a:p>
          <a:p>
            <a:pPr rtl="0" lvl="0" indent="-317500" marL="457200">
              <a:spcBef>
                <a:spcPts val="0"/>
              </a:spcBef>
              <a:buClr>
                <a:srgbClr val="000000"/>
              </a:buClr>
              <a:buSzPct val="100000"/>
              <a:buFont typeface="Arial"/>
              <a:buChar char="●"/>
            </a:pPr>
            <a:r>
              <a:rPr u="sng" lang="es">
                <a:solidFill>
                  <a:schemeClr val="hlink"/>
                </a:solidFill>
                <a:hlinkClick r:id="rId8"/>
              </a:rPr>
              <a:t>Search In Categories Modules</a:t>
            </a:r>
            <a:r>
              <a:rPr lang="es"/>
              <a:t>, </a:t>
            </a:r>
          </a:p>
          <a:p>
            <a:pPr rtl="0" lvl="0" indent="-317500" marL="457200">
              <a:spcBef>
                <a:spcPts val="0"/>
              </a:spcBef>
              <a:buClr>
                <a:srgbClr val="000000"/>
              </a:buClr>
              <a:buSzPct val="100000"/>
              <a:buFont typeface="Arial"/>
              <a:buChar char="●"/>
            </a:pPr>
            <a:r>
              <a:rPr u="sng" lang="es">
                <a:solidFill>
                  <a:schemeClr val="hlink"/>
                </a:solidFill>
                <a:hlinkClick r:id="rId9"/>
              </a:rPr>
              <a:t>Search in Selected Sections</a:t>
            </a:r>
          </a:p>
          <a:p>
            <a:pPr rtl="0" lvl="0" indent="-317500" marL="457200">
              <a:spcBef>
                <a:spcPts val="0"/>
              </a:spcBef>
              <a:buClr>
                <a:srgbClr val="000000"/>
              </a:buClr>
              <a:buSzPct val="100000"/>
              <a:buFont typeface="Arial"/>
              <a:buChar char="●"/>
            </a:pPr>
            <a:r>
              <a:rPr u="sng" lang="es">
                <a:solidFill>
                  <a:schemeClr val="hlink"/>
                </a:solidFill>
                <a:hlinkClick r:id="rId10"/>
              </a:rPr>
              <a:t>SobiPro Search Plugin+ (Plus)</a:t>
            </a:r>
            <a:r>
              <a:rPr lang="es"/>
              <a:t>, and </a:t>
            </a:r>
          </a:p>
          <a:p>
            <a:pPr rtl="0" lvl="0" indent="-317500" marL="457200">
              <a:spcBef>
                <a:spcPts val="0"/>
              </a:spcBef>
              <a:buClr>
                <a:srgbClr val="000000"/>
              </a:buClr>
              <a:buSzPct val="100000"/>
              <a:buFont typeface="Arial"/>
              <a:buChar char="●"/>
            </a:pPr>
            <a:r>
              <a:rPr u="sng" lang="es">
                <a:solidFill>
                  <a:schemeClr val="hlink"/>
                </a:solidFill>
                <a:hlinkClick r:id="rId11"/>
              </a:rPr>
              <a:t>Smart Search Plugin</a:t>
            </a:r>
            <a:r>
              <a:rPr lang="es"/>
              <a:t> </a:t>
            </a:r>
          </a:p>
        </p:txBody>
      </p:sp>
      <p:pic>
        <p:nvPicPr>
          <p:cNvPr id="44" name="Shape 44"/>
          <p:cNvPicPr preferRelativeResize="0"/>
          <p:nvPr/>
        </p:nvPicPr>
        <p:blipFill>
          <a:blip r:embed="rId12">
            <a:alphaModFix/>
          </a:blip>
          <a:stretch>
            <a:fillRect/>
          </a:stretch>
        </p:blipFill>
        <p:spPr>
          <a:xfrm>
            <a:off y="456999" x="7710350"/>
            <a:ext cy="960650" cx="976449"/>
          </a:xfrm>
          <a:prstGeom prst="rect">
            <a:avLst/>
          </a:prstGeom>
          <a:noFill/>
          <a:ln>
            <a:noFill/>
          </a:ln>
        </p:spPr>
      </p:pic>
      <p:sp>
        <p:nvSpPr>
          <p:cNvPr id="45" name="Shape 45"/>
          <p:cNvSpPr txBox="1"/>
          <p:nvPr/>
        </p:nvSpPr>
        <p:spPr>
          <a:xfrm>
            <a:off y="4513575" x="457200"/>
            <a:ext cy="1985400" cx="3898499"/>
          </a:xfrm>
          <a:prstGeom prst="rect">
            <a:avLst/>
          </a:prstGeom>
          <a:noFill/>
          <a:ln>
            <a:noFill/>
          </a:ln>
        </p:spPr>
        <p:txBody>
          <a:bodyPr bIns="91425" rIns="91425" lIns="91425" tIns="91425" anchor="t" anchorCtr="0">
            <a:noAutofit/>
          </a:bodyPr>
          <a:lstStyle/>
          <a:p>
            <a:pPr rtl="0" lvl="0" indent="-317500" marL="457200">
              <a:spcBef>
                <a:spcPts val="0"/>
              </a:spcBef>
              <a:buClr>
                <a:srgbClr val="000000"/>
              </a:buClr>
              <a:buSzPct val="100000"/>
              <a:buFont typeface="Arial"/>
              <a:buChar char="●"/>
            </a:pPr>
            <a:r>
              <a:rPr u="sng" lang="es">
                <a:solidFill>
                  <a:schemeClr val="hlink"/>
                </a:solidFill>
                <a:hlinkClick r:id="rId13"/>
              </a:rPr>
              <a:t>Installation / Updates</a:t>
            </a:r>
            <a:r>
              <a:rPr lang="es"/>
              <a:t> </a:t>
            </a:r>
          </a:p>
          <a:p>
            <a:pPr rtl="0" lvl="0" indent="-317500" marL="457200">
              <a:spcBef>
                <a:spcPts val="0"/>
              </a:spcBef>
              <a:buClr>
                <a:srgbClr val="000000"/>
              </a:buClr>
              <a:buSzPct val="100000"/>
              <a:buFont typeface="Arial"/>
              <a:buChar char="●"/>
            </a:pPr>
            <a:r>
              <a:rPr u="sng" lang="es">
                <a:solidFill>
                  <a:schemeClr val="hlink"/>
                </a:solidFill>
                <a:hlinkClick r:id="rId14"/>
              </a:rPr>
              <a:t>Step 0 - Initial Core Index generation</a:t>
            </a:r>
          </a:p>
          <a:p>
            <a:pPr rtl="0" lvl="0" indent="-317500" marL="457200">
              <a:spcBef>
                <a:spcPts val="0"/>
              </a:spcBef>
              <a:buClr>
                <a:srgbClr val="000000"/>
              </a:buClr>
              <a:buSzPct val="100000"/>
              <a:buFont typeface="Arial"/>
              <a:buChar char="●"/>
            </a:pPr>
            <a:r>
              <a:rPr u="sng" lang="es">
                <a:solidFill>
                  <a:schemeClr val="hlink"/>
                </a:solidFill>
                <a:hlinkClick r:id="rId15"/>
              </a:rPr>
              <a:t>Core Index for SobiPro Entries</a:t>
            </a:r>
          </a:p>
          <a:p>
            <a:pPr rtl="0" lvl="1" indent="-317500" marL="914400">
              <a:spcBef>
                <a:spcPts val="0"/>
              </a:spcBef>
              <a:buClr>
                <a:srgbClr val="000000"/>
              </a:buClr>
              <a:buSzPct val="100000"/>
              <a:buFont typeface="Courier New"/>
              <a:buChar char="o"/>
            </a:pPr>
            <a:r>
              <a:rPr lang="es"/>
              <a:t>Manual Index update</a:t>
            </a:r>
          </a:p>
          <a:p>
            <a:pPr rtl="0" lvl="1" indent="-317500" marL="914400">
              <a:spcBef>
                <a:spcPts val="0"/>
              </a:spcBef>
              <a:buClr>
                <a:srgbClr val="000000"/>
              </a:buClr>
              <a:buSzPct val="100000"/>
              <a:buFont typeface="Courier New"/>
              <a:buChar char="o"/>
            </a:pPr>
            <a:r>
              <a:rPr lang="es"/>
              <a:t>Cronjob update</a:t>
            </a:r>
          </a:p>
          <a:p>
            <a:pPr lvl="1" indent="-317500" marL="914400">
              <a:spcBef>
                <a:spcPts val="0"/>
              </a:spcBef>
              <a:buClr>
                <a:srgbClr val="000000"/>
              </a:buClr>
              <a:buSzPct val="100000"/>
              <a:buFont typeface="Courier New"/>
              <a:buChar char="o"/>
            </a:pPr>
            <a:r>
              <a:rPr lang="es"/>
              <a:t>On Page Load update</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y="0" x="0"/>
          <a:ext cy="0" cx="0"/>
          <a:chOff y="0" x="0"/>
          <a:chExt cy="0" cx="0"/>
        </a:xfrm>
      </p:grpSpPr>
      <p:sp>
        <p:nvSpPr>
          <p:cNvPr id="223" name="Shape 223"/>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t/>
            </a:r>
            <a:endParaRPr/>
          </a:p>
          <a:p>
            <a:pPr rtl="0" lvl="0">
              <a:spcBef>
                <a:spcPts val="0"/>
              </a:spcBef>
              <a:buNone/>
            </a:pPr>
            <a:r>
              <a:t/>
            </a:r>
            <a:endParaRPr/>
          </a:p>
        </p:txBody>
      </p:sp>
      <p:pic>
        <p:nvPicPr>
          <p:cNvPr id="224" name="Shape 224"/>
          <p:cNvPicPr preferRelativeResize="0"/>
          <p:nvPr/>
        </p:nvPicPr>
        <p:blipFill>
          <a:blip r:embed="rId3">
            <a:alphaModFix/>
          </a:blip>
          <a:stretch>
            <a:fillRect/>
          </a:stretch>
        </p:blipFill>
        <p:spPr>
          <a:xfrm>
            <a:off y="456999" x="7710350"/>
            <a:ext cy="960650" cx="976449"/>
          </a:xfrm>
          <a:prstGeom prst="rect">
            <a:avLst/>
          </a:prstGeom>
          <a:noFill/>
          <a:ln>
            <a:noFill/>
          </a:ln>
        </p:spPr>
      </p:pic>
      <p:sp>
        <p:nvSpPr>
          <p:cNvPr id="225" name="Shape 225"/>
          <p:cNvSpPr txBox="1"/>
          <p:nvPr/>
        </p:nvSpPr>
        <p:spPr>
          <a:xfrm>
            <a:off y="1600200" x="302850"/>
            <a:ext cy="4870800" cx="8538300"/>
          </a:xfrm>
          <a:prstGeom prst="rect">
            <a:avLst/>
          </a:prstGeom>
          <a:noFill/>
          <a:ln>
            <a:noFill/>
          </a:ln>
        </p:spPr>
        <p:txBody>
          <a:bodyPr bIns="91425" rIns="91425" lIns="91425" tIns="91425" anchor="t" anchorCtr="0">
            <a:noAutofit/>
          </a:bodyPr>
          <a:lstStyle/>
          <a:p>
            <a:pPr rtl="0" lvl="0">
              <a:spcBef>
                <a:spcPts val="0"/>
              </a:spcBef>
              <a:buNone/>
            </a:pPr>
            <a:r>
              <a:t/>
            </a:r>
            <a:endParaRPr/>
          </a:p>
        </p:txBody>
      </p:sp>
      <p:sp>
        <p:nvSpPr>
          <p:cNvPr id="226" name="Shape 226"/>
          <p:cNvSpPr txBox="1"/>
          <p:nvPr/>
        </p:nvSpPr>
        <p:spPr>
          <a:xfrm>
            <a:off y="1600200" x="357300"/>
            <a:ext cy="3506099" cx="8538300"/>
          </a:xfrm>
          <a:prstGeom prst="rect">
            <a:avLst/>
          </a:prstGeom>
          <a:noFill/>
          <a:ln>
            <a:noFill/>
          </a:ln>
        </p:spPr>
        <p:txBody>
          <a:bodyPr bIns="91425" rIns="91425" lIns="91425" tIns="91425" anchor="t" anchorCtr="0">
            <a:noAutofit/>
          </a:bodyPr>
          <a:lstStyle/>
          <a:p>
            <a:pPr rtl="0" lvl="0" indent="-342900" marL="457200">
              <a:spcBef>
                <a:spcPts val="0"/>
              </a:spcBef>
              <a:buClr>
                <a:srgbClr val="000000"/>
              </a:buClr>
              <a:buSzPct val="100000"/>
              <a:buFont typeface="Arial"/>
              <a:buChar char="●"/>
            </a:pPr>
            <a:r>
              <a:rPr b="1" sz="1800" lang="es"/>
              <a:t>Promotions</a:t>
            </a:r>
            <a:r>
              <a:rPr sz="1800" lang="es"/>
              <a:t> can have a </a:t>
            </a:r>
            <a:r>
              <a:rPr u="sng" sz="1800" lang="es"/>
              <a:t>section or category scope.</a:t>
            </a:r>
          </a:p>
          <a:p>
            <a:pPr rtl="0" lvl="0" indent="-342900" marL="457200">
              <a:spcBef>
                <a:spcPts val="0"/>
              </a:spcBef>
              <a:buClr>
                <a:srgbClr val="000000"/>
              </a:buClr>
              <a:buSzPct val="100000"/>
              <a:buFont typeface="Arial"/>
              <a:buChar char="●"/>
            </a:pPr>
            <a:r>
              <a:rPr b="1" sz="1800" lang="es"/>
              <a:t>Dynamic Promotion</a:t>
            </a:r>
            <a:r>
              <a:rPr sz="1800" lang="es"/>
              <a:t>, the ordering is assigned to entries that have a specific value in a field. E.g. a radio field </a:t>
            </a:r>
            <a:r>
              <a:rPr b="1" sz="1800" lang="es"/>
              <a:t>field_premium</a:t>
            </a:r>
            <a:r>
              <a:rPr sz="1800" lang="es"/>
              <a:t> with values </a:t>
            </a:r>
            <a:r>
              <a:rPr b="1" sz="1800" lang="es"/>
              <a:t>option-premium</a:t>
            </a:r>
            <a:r>
              <a:rPr sz="1800" lang="es"/>
              <a:t> or </a:t>
            </a:r>
            <a:r>
              <a:rPr b="1" sz="1800" lang="es">
                <a:solidFill>
                  <a:schemeClr val="dk1"/>
                </a:solidFill>
              </a:rPr>
              <a:t>option-lite</a:t>
            </a:r>
            <a:r>
              <a:rPr sz="1800" lang="es">
                <a:solidFill>
                  <a:schemeClr val="dk1"/>
                </a:solidFill>
              </a:rPr>
              <a:t>.</a:t>
            </a:r>
          </a:p>
        </p:txBody>
      </p:sp>
      <p:sp>
        <p:nvSpPr>
          <p:cNvPr id="227" name="Shape 227"/>
          <p:cNvSpPr txBox="1"/>
          <p:nvPr>
            <p:ph type="title"/>
          </p:nvPr>
        </p:nvSpPr>
        <p:spPr>
          <a:xfrm>
            <a:off y="274637" x="2286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Dynamic Promotions</a:t>
            </a:r>
          </a:p>
        </p:txBody>
      </p:sp>
      <p:pic>
        <p:nvPicPr>
          <p:cNvPr id="228" name="Shape 228"/>
          <p:cNvPicPr preferRelativeResize="0"/>
          <p:nvPr/>
        </p:nvPicPr>
        <p:blipFill>
          <a:blip r:embed="rId4">
            <a:alphaModFix/>
          </a:blip>
          <a:stretch>
            <a:fillRect/>
          </a:stretch>
        </p:blipFill>
        <p:spPr>
          <a:xfrm>
            <a:off y="3351473" x="302837"/>
            <a:ext cy="2593425" cx="3169125"/>
          </a:xfrm>
          <a:prstGeom prst="rect">
            <a:avLst/>
          </a:prstGeom>
          <a:noFill/>
          <a:ln w="19050" cap="flat">
            <a:solidFill>
              <a:schemeClr val="dk2"/>
            </a:solidFill>
            <a:prstDash val="solid"/>
            <a:round/>
            <a:headEnd w="med" len="med" type="none"/>
            <a:tailEnd w="med" len="med" type="none"/>
          </a:ln>
        </p:spPr>
      </p:pic>
      <p:pic>
        <p:nvPicPr>
          <p:cNvPr id="229" name="Shape 229"/>
          <p:cNvPicPr preferRelativeResize="0"/>
          <p:nvPr/>
        </p:nvPicPr>
        <p:blipFill>
          <a:blip r:embed="rId5">
            <a:alphaModFix/>
          </a:blip>
          <a:stretch>
            <a:fillRect/>
          </a:stretch>
        </p:blipFill>
        <p:spPr>
          <a:xfrm>
            <a:off y="2648437" x="3877325"/>
            <a:ext cy="3777493" cx="3833025"/>
          </a:xfrm>
          <a:prstGeom prst="rect">
            <a:avLst/>
          </a:prstGeom>
          <a:noFill/>
          <a:ln w="9525" cap="flat">
            <a:solidFill>
              <a:schemeClr val="dk2"/>
            </a:solidFill>
            <a:prstDash val="solid"/>
            <a:round/>
            <a:headEnd w="med" len="med" type="none"/>
            <a:tailEnd w="med" len="med" type="none"/>
          </a:ln>
        </p:spPr>
      </p:pic>
      <p:pic>
        <p:nvPicPr>
          <p:cNvPr id="230" name="Shape 230"/>
          <p:cNvPicPr preferRelativeResize="0"/>
          <p:nvPr/>
        </p:nvPicPr>
        <p:blipFill>
          <a:blip r:embed="rId6">
            <a:alphaModFix/>
          </a:blip>
          <a:stretch>
            <a:fillRect/>
          </a:stretch>
        </p:blipFill>
        <p:spPr>
          <a:xfrm>
            <a:off y="3748675" x="5937350"/>
            <a:ext cy="2940650" cx="3049064"/>
          </a:xfrm>
          <a:prstGeom prst="rect">
            <a:avLst/>
          </a:prstGeom>
          <a:noFill/>
          <a:ln w="9525" cap="flat">
            <a:solidFill>
              <a:schemeClr val="dk2"/>
            </a:solidFill>
            <a:prstDash val="solid"/>
            <a:round/>
            <a:headEnd w="med" len="med" type="none"/>
            <a:tailEnd w="med" len="med" type="none"/>
          </a:ln>
        </p:spPr>
      </p:pic>
      <p:sp>
        <p:nvSpPr>
          <p:cNvPr id="231" name="Shape 231"/>
          <p:cNvSpPr txBox="1"/>
          <p:nvPr>
            <p:ph idx="2" type="body"/>
          </p:nvPr>
        </p:nvSpPr>
        <p:spPr>
          <a:xfrm>
            <a:off y="6097300" x="228600"/>
            <a:ext cy="640499" cx="8229600"/>
          </a:xfrm>
          <a:prstGeom prst="rect">
            <a:avLst/>
          </a:prstGeom>
        </p:spPr>
        <p:txBody>
          <a:bodyPr bIns="91425" rIns="91425" lIns="91425" tIns="91425" anchor="t" anchorCtr="0">
            <a:noAutofit/>
          </a:bodyPr>
          <a:lstStyle/>
          <a:p>
            <a:pPr rtl="0" lvl="0">
              <a:spcBef>
                <a:spcPts val="0"/>
              </a:spcBef>
              <a:buClr>
                <a:schemeClr val="dk1"/>
              </a:buClr>
              <a:buSzPct val="137500"/>
              <a:buFont typeface="Arial"/>
              <a:buNone/>
            </a:pPr>
            <a:r>
              <a:rPr sz="800" lang="es"/>
              <a:t>More about Promotions, step-by-step cases:</a:t>
            </a:r>
          </a:p>
          <a:p>
            <a:pPr rtl="0" lvl="0">
              <a:spcBef>
                <a:spcPts val="0"/>
              </a:spcBef>
              <a:buClr>
                <a:schemeClr val="dk1"/>
              </a:buClr>
              <a:buSzPct val="137500"/>
              <a:buFont typeface="Arial"/>
              <a:buNone/>
            </a:pPr>
            <a:r>
              <a:rPr b="1" sz="800" lang="es"/>
              <a:t>XTDir Promoted Entries - Building an advertising catalog for Joomla!</a:t>
            </a:r>
          </a:p>
          <a:p>
            <a:pPr rtl="0" lvl="0">
              <a:spcBef>
                <a:spcPts val="0"/>
              </a:spcBef>
              <a:buClr>
                <a:schemeClr val="dk1"/>
              </a:buClr>
              <a:buSzPct val="137500"/>
              <a:buFont typeface="Arial"/>
              <a:buNone/>
            </a:pPr>
            <a:r>
              <a:rPr u="sng" sz="800" lang="es">
                <a:solidFill>
                  <a:schemeClr val="hlink"/>
                </a:solidFill>
                <a:hlinkClick r:id="rId7"/>
              </a:rPr>
              <a:t>http://www.extly.com/xtdir-building-an-advertising-catalog-for-joomla.html</a:t>
            </a:r>
          </a:p>
          <a:p>
            <a:pPr rtl="0" lvl="0">
              <a:spcBef>
                <a:spcPts val="0"/>
              </a:spcBef>
              <a:buNone/>
            </a:pPr>
            <a:r>
              <a:t/>
            </a:r>
            <a:endParaRPr sz="800"/>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5" name="Shape 235"/>
        <p:cNvGrpSpPr/>
        <p:nvPr/>
      </p:nvGrpSpPr>
      <p:grpSpPr>
        <a:xfrm>
          <a:off y="0" x="0"/>
          <a:ext cy="0" cx="0"/>
          <a:chOff y="0" x="0"/>
          <a:chExt cy="0" cx="0"/>
        </a:xfrm>
      </p:grpSpPr>
      <p:sp>
        <p:nvSpPr>
          <p:cNvPr id="236" name="Shape 236"/>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t/>
            </a:r>
            <a:endParaRPr/>
          </a:p>
          <a:p>
            <a:pPr rtl="0" lvl="0">
              <a:spcBef>
                <a:spcPts val="0"/>
              </a:spcBef>
              <a:buNone/>
            </a:pPr>
            <a:r>
              <a:t/>
            </a:r>
            <a:endParaRPr/>
          </a:p>
        </p:txBody>
      </p:sp>
      <p:sp>
        <p:nvSpPr>
          <p:cNvPr id="237" name="Shape 237"/>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Paid Promotions</a:t>
            </a:r>
          </a:p>
        </p:txBody>
      </p:sp>
      <p:pic>
        <p:nvPicPr>
          <p:cNvPr id="238" name="Shape 238"/>
          <p:cNvPicPr preferRelativeResize="0"/>
          <p:nvPr/>
        </p:nvPicPr>
        <p:blipFill>
          <a:blip r:embed="rId3">
            <a:alphaModFix/>
          </a:blip>
          <a:stretch>
            <a:fillRect/>
          </a:stretch>
        </p:blipFill>
        <p:spPr>
          <a:xfrm>
            <a:off y="456999" x="7710350"/>
            <a:ext cy="960650" cx="976449"/>
          </a:xfrm>
          <a:prstGeom prst="rect">
            <a:avLst/>
          </a:prstGeom>
          <a:noFill/>
          <a:ln>
            <a:noFill/>
          </a:ln>
        </p:spPr>
      </p:pic>
      <p:sp>
        <p:nvSpPr>
          <p:cNvPr id="239" name="Shape 239"/>
          <p:cNvSpPr txBox="1"/>
          <p:nvPr/>
        </p:nvSpPr>
        <p:spPr>
          <a:xfrm>
            <a:off y="1544725" x="208000"/>
            <a:ext cy="4870800" cx="8538300"/>
          </a:xfrm>
          <a:prstGeom prst="rect">
            <a:avLst/>
          </a:prstGeom>
          <a:noFill/>
          <a:ln>
            <a:noFill/>
          </a:ln>
        </p:spPr>
        <p:txBody>
          <a:bodyPr bIns="91425" rIns="91425" lIns="91425" tIns="91425" anchor="t" anchorCtr="0">
            <a:noAutofit/>
          </a:bodyPr>
          <a:lstStyle/>
          <a:p>
            <a:pPr rtl="0" lvl="0">
              <a:spcBef>
                <a:spcPts val="0"/>
              </a:spcBef>
              <a:buNone/>
            </a:pPr>
            <a:r>
              <a:t/>
            </a:r>
            <a:endParaRPr/>
          </a:p>
        </p:txBody>
      </p:sp>
      <p:sp>
        <p:nvSpPr>
          <p:cNvPr id="240" name="Shape 240"/>
          <p:cNvSpPr txBox="1"/>
          <p:nvPr/>
        </p:nvSpPr>
        <p:spPr>
          <a:xfrm>
            <a:off y="5958325" x="4542000"/>
            <a:ext cy="457200" cx="4144800"/>
          </a:xfrm>
          <a:prstGeom prst="rect">
            <a:avLst/>
          </a:prstGeom>
          <a:noFill/>
          <a:ln>
            <a:noFill/>
          </a:ln>
        </p:spPr>
        <p:txBody>
          <a:bodyPr bIns="91425" rIns="91425" lIns="91425" tIns="91425" anchor="t" anchorCtr="0">
            <a:noAutofit/>
          </a:bodyPr>
          <a:lstStyle/>
          <a:p>
            <a:pPr rtl="0" lvl="0">
              <a:spcBef>
                <a:spcPts val="0"/>
              </a:spcBef>
              <a:buClr>
                <a:srgbClr val="000000"/>
              </a:buClr>
              <a:buSzPct val="78571"/>
              <a:buFont typeface="Arial"/>
              <a:buNone/>
            </a:pPr>
            <a:r>
              <a:rPr lang="es"/>
              <a:t>To configure IPN, please, check the following </a:t>
            </a:r>
            <a:r>
              <a:rPr u="sng" lang="es">
                <a:solidFill>
                  <a:schemeClr val="hlink"/>
                </a:solidFill>
                <a:hlinkClick r:id="rId4"/>
              </a:rPr>
              <a:t>Promoted Entries IPN Entries</a:t>
            </a:r>
            <a:r>
              <a:rPr lang="es"/>
              <a:t> chapter.</a:t>
            </a:r>
          </a:p>
          <a:p>
            <a:pPr>
              <a:spcBef>
                <a:spcPts val="0"/>
              </a:spcBef>
              <a:buNone/>
            </a:pPr>
            <a:r>
              <a:t/>
            </a:r>
            <a:endParaRPr/>
          </a:p>
        </p:txBody>
      </p:sp>
      <p:sp>
        <p:nvSpPr>
          <p:cNvPr id="241" name="Shape 241"/>
          <p:cNvSpPr txBox="1"/>
          <p:nvPr/>
        </p:nvSpPr>
        <p:spPr>
          <a:xfrm>
            <a:off y="1803850" x="197700"/>
            <a:ext cy="3750900" cx="8369100"/>
          </a:xfrm>
          <a:prstGeom prst="rect">
            <a:avLst/>
          </a:prstGeom>
          <a:noFill/>
          <a:ln>
            <a:noFill/>
          </a:ln>
        </p:spPr>
        <p:txBody>
          <a:bodyPr bIns="91425" rIns="91425" lIns="91425" tIns="91425" anchor="t" anchorCtr="0">
            <a:noAutofit/>
          </a:bodyPr>
          <a:lstStyle/>
          <a:p>
            <a:pPr algn="l" rtl="0" lvl="0">
              <a:lnSpc>
                <a:spcPct val="115000"/>
              </a:lnSpc>
              <a:spcBef>
                <a:spcPts val="0"/>
              </a:spcBef>
              <a:buNone/>
            </a:pPr>
            <a:r>
              <a:rPr sz="2400" lang="es"/>
              <a:t>SobiPro does already support paid fields:</a:t>
            </a:r>
          </a:p>
          <a:p>
            <a:pPr algn="l" rtl="0" lvl="0">
              <a:lnSpc>
                <a:spcPct val="115000"/>
              </a:lnSpc>
              <a:spcBef>
                <a:spcPts val="0"/>
              </a:spcBef>
              <a:buNone/>
            </a:pPr>
            <a:r>
              <a:rPr sz="2400" lang="es"/>
              <a:t> </a:t>
            </a:r>
          </a:p>
          <a:p>
            <a:pPr rtl="0" lvl="0" indent="-381000" marL="457200">
              <a:lnSpc>
                <a:spcPct val="115000"/>
              </a:lnSpc>
              <a:spcBef>
                <a:spcPts val="0"/>
              </a:spcBef>
              <a:buClr>
                <a:srgbClr val="000000"/>
              </a:buClr>
              <a:buSzPct val="100000"/>
              <a:buFont typeface="Arial"/>
              <a:buChar char="●"/>
            </a:pPr>
            <a:r>
              <a:rPr sz="2400" lang="es"/>
              <a:t>After a user creates an entry, SobiPro redirects to Paypal for payment. </a:t>
            </a:r>
          </a:p>
          <a:p>
            <a:pPr rtl="0" lvl="0" indent="-381000" marL="457200">
              <a:lnSpc>
                <a:spcPct val="115000"/>
              </a:lnSpc>
              <a:spcBef>
                <a:spcPts val="0"/>
              </a:spcBef>
              <a:buClr>
                <a:srgbClr val="000000"/>
              </a:buClr>
              <a:buSzPct val="100000"/>
              <a:buFont typeface="Arial"/>
              <a:buChar char="●"/>
            </a:pPr>
            <a:r>
              <a:rPr sz="2400" lang="es"/>
              <a:t>The missing link: “SobiPro does not receive the payment confirmation and change the entry status.”</a:t>
            </a:r>
          </a:p>
          <a:p>
            <a:pPr algn="ctr" rtl="0" lvl="0">
              <a:lnSpc>
                <a:spcPct val="115000"/>
              </a:lnSpc>
              <a:spcBef>
                <a:spcPts val="0"/>
              </a:spcBef>
              <a:buNone/>
            </a:pPr>
            <a:r>
              <a:t/>
            </a:r>
            <a:endParaRPr sz="2400"/>
          </a:p>
          <a:p>
            <a:pPr algn="ctr" rtl="0" lvl="0">
              <a:lnSpc>
                <a:spcPct val="115000"/>
              </a:lnSpc>
              <a:spcBef>
                <a:spcPts val="0"/>
              </a:spcBef>
              <a:buNone/>
            </a:pPr>
            <a:r>
              <a:rPr sz="2400" lang="es"/>
              <a:t>XTDir provides this feature, based on Paypal Instant Payment Notitication.</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5" name="Shape 245"/>
        <p:cNvGrpSpPr/>
        <p:nvPr/>
      </p:nvGrpSpPr>
      <p:grpSpPr>
        <a:xfrm>
          <a:off y="0" x="0"/>
          <a:ext cy="0" cx="0"/>
          <a:chOff y="0" x="0"/>
          <a:chExt cy="0" cx="0"/>
        </a:xfrm>
      </p:grpSpPr>
      <p:sp>
        <p:nvSpPr>
          <p:cNvPr id="246" name="Shape 246"/>
          <p:cNvSpPr txBox="1"/>
          <p:nvPr/>
        </p:nvSpPr>
        <p:spPr>
          <a:xfrm>
            <a:off y="1803850" x="673950"/>
            <a:ext cy="4611599" cx="7621800"/>
          </a:xfrm>
          <a:prstGeom prst="rect">
            <a:avLst/>
          </a:prstGeom>
          <a:noFill/>
          <a:ln>
            <a:noFill/>
          </a:ln>
        </p:spPr>
        <p:txBody>
          <a:bodyPr bIns="91425" rIns="91425" lIns="91425" tIns="91425" anchor="t" anchorCtr="0">
            <a:noAutofit/>
          </a:bodyPr>
          <a:lstStyle/>
          <a:p>
            <a:pPr rtl="0" lvl="0" indent="-342900" marL="457200">
              <a:spcBef>
                <a:spcPts val="0"/>
              </a:spcBef>
              <a:buClr>
                <a:srgbClr val="000000"/>
              </a:buClr>
              <a:buSzPct val="100000"/>
              <a:buFont typeface="Arial"/>
              <a:buChar char="●"/>
            </a:pPr>
            <a:r>
              <a:rPr b="1" sz="1800" lang="es"/>
              <a:t>Promotions</a:t>
            </a:r>
            <a:r>
              <a:rPr sz="1800" lang="es"/>
              <a:t> can have a </a:t>
            </a:r>
            <a:r>
              <a:rPr u="sng" sz="1800" lang="es"/>
              <a:t>section or category scope.</a:t>
            </a:r>
          </a:p>
          <a:p>
            <a:pPr rtl="0" lvl="0">
              <a:spcBef>
                <a:spcPts val="0"/>
              </a:spcBef>
              <a:buNone/>
            </a:pPr>
            <a:r>
              <a:t/>
            </a:r>
            <a:endParaRPr b="1" sz="1800"/>
          </a:p>
          <a:p>
            <a:pPr rtl="0" lvl="0" indent="-342900" marL="457200">
              <a:spcBef>
                <a:spcPts val="0"/>
              </a:spcBef>
              <a:buClr>
                <a:srgbClr val="000000"/>
              </a:buClr>
              <a:buSzPct val="100000"/>
              <a:buFont typeface="Arial"/>
              <a:buChar char="●"/>
            </a:pPr>
            <a:r>
              <a:rPr b="1" sz="1800" lang="es"/>
              <a:t>Paid Promotion</a:t>
            </a:r>
            <a:r>
              <a:rPr sz="1800" lang="es"/>
              <a:t>, integrated with SobiPro Paid Fields, </a:t>
            </a:r>
          </a:p>
          <a:p>
            <a:pPr rtl="0" lvl="0" indent="-342900" marL="457200">
              <a:spcBef>
                <a:spcPts val="0"/>
              </a:spcBef>
              <a:buClr>
                <a:srgbClr val="000000"/>
              </a:buClr>
              <a:buSzPct val="100000"/>
              <a:buFont typeface="Arial"/>
              <a:buChar char="●"/>
            </a:pPr>
            <a:r>
              <a:rPr sz="1800" lang="es"/>
              <a:t>You can configure Paypal Notifications (IPN) to receive the payment event and activate the entry with a specific ordering. </a:t>
            </a:r>
            <a:br>
              <a:rPr sz="1800" lang="es"/>
            </a:br>
            <a:r>
              <a:rPr sz="1800" lang="es"/>
              <a:t>E.g. Restaurant Biotopia paid for a logo, order number 555; the entry is marked as paid promoted.</a:t>
            </a:r>
          </a:p>
          <a:p>
            <a:pPr rtl="0" lvl="0">
              <a:spcBef>
                <a:spcPts val="0"/>
              </a:spcBef>
              <a:buNone/>
            </a:pPr>
            <a:r>
              <a:t/>
            </a:r>
            <a:endParaRPr sz="1800"/>
          </a:p>
        </p:txBody>
      </p:sp>
      <p:sp>
        <p:nvSpPr>
          <p:cNvPr id="247" name="Shape 247"/>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t/>
            </a:r>
            <a:endParaRPr/>
          </a:p>
          <a:p>
            <a:pPr rtl="0" lvl="0">
              <a:spcBef>
                <a:spcPts val="0"/>
              </a:spcBef>
              <a:buNone/>
            </a:pPr>
            <a:r>
              <a:t/>
            </a:r>
            <a:endParaRPr/>
          </a:p>
        </p:txBody>
      </p:sp>
      <p:sp>
        <p:nvSpPr>
          <p:cNvPr id="248" name="Shape 248"/>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Paid Promotions</a:t>
            </a:r>
          </a:p>
        </p:txBody>
      </p:sp>
      <p:pic>
        <p:nvPicPr>
          <p:cNvPr id="249" name="Shape 249"/>
          <p:cNvPicPr preferRelativeResize="0"/>
          <p:nvPr/>
        </p:nvPicPr>
        <p:blipFill>
          <a:blip r:embed="rId3">
            <a:alphaModFix/>
          </a:blip>
          <a:stretch>
            <a:fillRect/>
          </a:stretch>
        </p:blipFill>
        <p:spPr>
          <a:xfrm>
            <a:off y="456999" x="7710350"/>
            <a:ext cy="960650" cx="976449"/>
          </a:xfrm>
          <a:prstGeom prst="rect">
            <a:avLst/>
          </a:prstGeom>
          <a:noFill/>
          <a:ln>
            <a:noFill/>
          </a:ln>
        </p:spPr>
      </p:pic>
      <p:sp>
        <p:nvSpPr>
          <p:cNvPr id="250" name="Shape 250"/>
          <p:cNvSpPr txBox="1"/>
          <p:nvPr/>
        </p:nvSpPr>
        <p:spPr>
          <a:xfrm>
            <a:off y="1544725" x="208000"/>
            <a:ext cy="2773800" cx="8538300"/>
          </a:xfrm>
          <a:prstGeom prst="rect">
            <a:avLst/>
          </a:prstGeom>
          <a:noFill/>
          <a:ln>
            <a:noFill/>
          </a:ln>
        </p:spPr>
        <p:txBody>
          <a:bodyPr bIns="91425" rIns="91425" lIns="91425" tIns="91425" anchor="t" anchorCtr="0">
            <a:noAutofit/>
          </a:bodyPr>
          <a:lstStyle/>
          <a:p>
            <a:pPr rtl="0" lvl="0">
              <a:spcBef>
                <a:spcPts val="0"/>
              </a:spcBef>
              <a:buNone/>
            </a:pPr>
            <a:r>
              <a:t/>
            </a:r>
            <a:endParaRPr/>
          </a:p>
        </p:txBody>
      </p:sp>
      <p:sp>
        <p:nvSpPr>
          <p:cNvPr id="251" name="Shape 251"/>
          <p:cNvSpPr txBox="1"/>
          <p:nvPr/>
        </p:nvSpPr>
        <p:spPr>
          <a:xfrm>
            <a:off y="5958325" x="4923000"/>
            <a:ext cy="457200" cx="4144800"/>
          </a:xfrm>
          <a:prstGeom prst="rect">
            <a:avLst/>
          </a:prstGeom>
          <a:noFill/>
          <a:ln>
            <a:noFill/>
          </a:ln>
        </p:spPr>
        <p:txBody>
          <a:bodyPr bIns="91425" rIns="91425" lIns="91425" tIns="91425" anchor="t" anchorCtr="0">
            <a:noAutofit/>
          </a:bodyPr>
          <a:lstStyle/>
          <a:p>
            <a:pPr rtl="0" lvl="0">
              <a:spcBef>
                <a:spcPts val="0"/>
              </a:spcBef>
              <a:buClr>
                <a:srgbClr val="000000"/>
              </a:buClr>
              <a:buSzPct val="78571"/>
              <a:buFont typeface="Arial"/>
              <a:buNone/>
            </a:pPr>
            <a:r>
              <a:rPr lang="es"/>
              <a:t>To configure IPN, please, check the following </a:t>
            </a:r>
            <a:r>
              <a:rPr u="sng" lang="es">
                <a:solidFill>
                  <a:schemeClr val="hlink"/>
                </a:solidFill>
                <a:hlinkClick r:id="rId4"/>
              </a:rPr>
              <a:t>Promoted Entries IPN Entries</a:t>
            </a:r>
            <a:r>
              <a:rPr lang="es"/>
              <a:t> chapter.</a:t>
            </a:r>
          </a:p>
          <a:p>
            <a:pPr rtl="0" lvl="0">
              <a:spcBef>
                <a:spcPts val="0"/>
              </a:spcBef>
              <a:buNone/>
            </a:pPr>
            <a:r>
              <a:t/>
            </a:r>
            <a:endParaRPr/>
          </a:p>
        </p:txBody>
      </p:sp>
      <p:sp>
        <p:nvSpPr>
          <p:cNvPr id="252" name="Shape 252"/>
          <p:cNvSpPr txBox="1"/>
          <p:nvPr/>
        </p:nvSpPr>
        <p:spPr>
          <a:xfrm>
            <a:off y="6147900" x="410500"/>
            <a:ext cy="457200" cx="4144800"/>
          </a:xfrm>
          <a:prstGeom prst="rect">
            <a:avLst/>
          </a:prstGeom>
          <a:noFill/>
          <a:ln>
            <a:noFill/>
          </a:ln>
        </p:spPr>
        <p:txBody>
          <a:bodyPr bIns="91425" rIns="91425" lIns="91425" tIns="91425" anchor="t" anchorCtr="0">
            <a:noAutofit/>
          </a:bodyPr>
          <a:lstStyle/>
          <a:p>
            <a:pPr rtl="0" lvl="0">
              <a:spcBef>
                <a:spcPts val="0"/>
              </a:spcBef>
              <a:buNone/>
            </a:pPr>
            <a:r>
              <a:rPr b="1" lang="es"/>
              <a:t>SobiPro TIP</a:t>
            </a:r>
            <a:r>
              <a:rPr lang="es"/>
              <a:t>: </a:t>
            </a:r>
            <a:r>
              <a:rPr u="sng" lang="es">
                <a:solidFill>
                  <a:schemeClr val="hlink"/>
                </a:solidFill>
                <a:hlinkClick r:id="rId5"/>
              </a:rPr>
              <a:t>How to charge for the whole entry</a:t>
            </a:r>
          </a:p>
        </p:txBody>
      </p:sp>
      <p:sp>
        <p:nvSpPr>
          <p:cNvPr id="253" name="Shape 253"/>
          <p:cNvSpPr txBox="1"/>
          <p:nvPr>
            <p:ph idx="2" type="body"/>
          </p:nvPr>
        </p:nvSpPr>
        <p:spPr>
          <a:xfrm>
            <a:off y="4458900" x="622325"/>
            <a:ext cy="960599" cx="8229600"/>
          </a:xfrm>
          <a:prstGeom prst="rect">
            <a:avLst/>
          </a:prstGeom>
        </p:spPr>
        <p:txBody>
          <a:bodyPr bIns="91425" rIns="91425" lIns="91425" tIns="91425" anchor="t" anchorCtr="0">
            <a:noAutofit/>
          </a:bodyPr>
          <a:lstStyle/>
          <a:p>
            <a:pPr rtl="0" lvl="0">
              <a:spcBef>
                <a:spcPts val="0"/>
              </a:spcBef>
              <a:buClr>
                <a:schemeClr val="dk1"/>
              </a:buClr>
              <a:buSzPct val="61111"/>
              <a:buFont typeface="Arial"/>
              <a:buNone/>
            </a:pPr>
            <a:r>
              <a:rPr sz="1800" lang="es"/>
              <a:t>More about Promotions, step-by-step cases:</a:t>
            </a:r>
          </a:p>
          <a:p>
            <a:pPr rtl="0" lvl="0">
              <a:spcBef>
                <a:spcPts val="0"/>
              </a:spcBef>
              <a:buClr>
                <a:schemeClr val="dk1"/>
              </a:buClr>
              <a:buSzPct val="61111"/>
              <a:buFont typeface="Arial"/>
              <a:buNone/>
            </a:pPr>
            <a:r>
              <a:rPr b="1" sz="1800" lang="es"/>
              <a:t>XTDir Promoted Entries - Building an advertising catalog for Joomla!</a:t>
            </a:r>
          </a:p>
          <a:p>
            <a:pPr rtl="0" lvl="0">
              <a:spcBef>
                <a:spcPts val="0"/>
              </a:spcBef>
              <a:buClr>
                <a:schemeClr val="dk1"/>
              </a:buClr>
              <a:buSzPct val="61111"/>
              <a:buFont typeface="Arial"/>
              <a:buNone/>
            </a:pPr>
            <a:r>
              <a:rPr u="sng" sz="1800" lang="es">
                <a:solidFill>
                  <a:schemeClr val="hlink"/>
                </a:solidFill>
                <a:hlinkClick r:id="rId6"/>
              </a:rPr>
              <a:t>http://www.extly.com/xtdir-building-an-advertising-catalog-for-joomla.html</a:t>
            </a:r>
          </a:p>
          <a:p>
            <a:pPr rtl="0" lvl="0">
              <a:spcBef>
                <a:spcPts val="0"/>
              </a:spcBef>
              <a:buNone/>
            </a:pPr>
            <a:r>
              <a:t/>
            </a:r>
            <a:endParaRPr sz="1800"/>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7" name="Shape 257"/>
        <p:cNvGrpSpPr/>
        <p:nvPr/>
      </p:nvGrpSpPr>
      <p:grpSpPr>
        <a:xfrm>
          <a:off y="0" x="0"/>
          <a:ext cy="0" cx="0"/>
          <a:chOff y="0" x="0"/>
          <a:chExt cy="0" cx="0"/>
        </a:xfrm>
      </p:grpSpPr>
      <p:sp>
        <p:nvSpPr>
          <p:cNvPr id="258" name="Shape 258"/>
          <p:cNvSpPr txBox="1"/>
          <p:nvPr>
            <p:ph idx="1" type="body"/>
          </p:nvPr>
        </p:nvSpPr>
        <p:spPr>
          <a:xfrm>
            <a:off y="1722450" x="228600"/>
            <a:ext cy="4967700" cx="4931400"/>
          </a:xfrm>
          <a:prstGeom prst="rect">
            <a:avLst/>
          </a:prstGeom>
        </p:spPr>
        <p:txBody>
          <a:bodyPr bIns="91425" rIns="91425" lIns="91425" tIns="91425" anchor="t" anchorCtr="0">
            <a:noAutofit/>
          </a:bodyPr>
          <a:lstStyle/>
          <a:p>
            <a:pPr rtl="0" lvl="0">
              <a:spcBef>
                <a:spcPts val="0"/>
              </a:spcBef>
              <a:buNone/>
            </a:pPr>
            <a:r>
              <a:rPr sz="1800" lang="es"/>
              <a:t>Entries are mostly browsed in SobiPro component context. However, to feature promoted entries, XTDir provides several “widget” modules for entries:</a:t>
            </a:r>
          </a:p>
          <a:p>
            <a:pPr rtl="0" lvl="0">
              <a:spcBef>
                <a:spcPts val="0"/>
              </a:spcBef>
              <a:buNone/>
            </a:pPr>
            <a:r>
              <a:t/>
            </a:r>
            <a:endParaRPr sz="1800"/>
          </a:p>
          <a:p>
            <a:pPr rtl="0" lvl="0" indent="-342900" marL="457200">
              <a:spcBef>
                <a:spcPts val="0"/>
              </a:spcBef>
              <a:buClr>
                <a:schemeClr val="dk1"/>
              </a:buClr>
              <a:buSzPct val="100000"/>
              <a:buFont typeface="Arial"/>
              <a:buChar char="●"/>
            </a:pPr>
            <a:r>
              <a:rPr b="1" sz="1800" lang="es"/>
              <a:t>Promoted Entries module</a:t>
            </a:r>
          </a:p>
          <a:p>
            <a:pPr rtl="0" lvl="0" indent="-342900" marL="457200">
              <a:spcBef>
                <a:spcPts val="0"/>
              </a:spcBef>
              <a:buClr>
                <a:schemeClr val="dk1"/>
              </a:buClr>
              <a:buSzPct val="100000"/>
              <a:buFont typeface="Arial"/>
              <a:buChar char="●"/>
            </a:pPr>
            <a:r>
              <a:rPr sz="1800" lang="es"/>
              <a:t>Accordion Entries module (Bootstrap Vertical and Horizontal Layout)</a:t>
            </a:r>
          </a:p>
          <a:p>
            <a:pPr rtl="0" lvl="0" indent="-342900" marL="457200">
              <a:spcBef>
                <a:spcPts val="0"/>
              </a:spcBef>
              <a:buClr>
                <a:schemeClr val="dk1"/>
              </a:buClr>
              <a:buSzPct val="100000"/>
              <a:buFont typeface="Arial"/>
              <a:buChar char="●"/>
            </a:pPr>
            <a:r>
              <a:rPr sz="1800" lang="es"/>
              <a:t>Grid of Entries module</a:t>
            </a:r>
          </a:p>
          <a:p>
            <a:pPr rtl="0" lvl="0">
              <a:spcBef>
                <a:spcPts val="0"/>
              </a:spcBef>
              <a:buNone/>
            </a:pPr>
            <a:r>
              <a:t/>
            </a:r>
            <a:endParaRPr sz="1800"/>
          </a:p>
          <a:p>
            <a:pPr rtl="0" lvl="0">
              <a:spcBef>
                <a:spcPts val="0"/>
              </a:spcBef>
              <a:buNone/>
            </a:pPr>
            <a:r>
              <a:t/>
            </a:r>
            <a:endParaRPr sz="1800"/>
          </a:p>
          <a:p>
            <a:pPr rtl="0" lvl="0">
              <a:spcBef>
                <a:spcPts val="0"/>
              </a:spcBef>
              <a:buNone/>
            </a:pPr>
            <a:r>
              <a:t/>
            </a:r>
            <a:endParaRPr sz="1800"/>
          </a:p>
          <a:p>
            <a:pPr rtl="0" lvl="0">
              <a:spcBef>
                <a:spcPts val="0"/>
              </a:spcBef>
              <a:buNone/>
            </a:pPr>
            <a:r>
              <a:t/>
            </a:r>
            <a:endParaRPr sz="1800"/>
          </a:p>
          <a:p>
            <a:pPr rtl="0" lvl="0">
              <a:spcBef>
                <a:spcPts val="0"/>
              </a:spcBef>
              <a:buNone/>
            </a:pPr>
            <a:r>
              <a:t/>
            </a:r>
            <a:endParaRPr sz="1800"/>
          </a:p>
          <a:p>
            <a:pPr rtl="0" lvl="0">
              <a:spcBef>
                <a:spcPts val="0"/>
              </a:spcBef>
              <a:buNone/>
            </a:pPr>
            <a:r>
              <a:rPr sz="1400" lang="es"/>
              <a:t>Based on: </a:t>
            </a:r>
            <a:r>
              <a:rPr u="sng" sz="1400" lang="es">
                <a:solidFill>
                  <a:schemeClr val="hlink"/>
                </a:solidFill>
                <a:hlinkClick r:id="rId3"/>
              </a:rPr>
              <a:t>Sigsiu’s Entries Module for SobiPro</a:t>
            </a:r>
            <a:r>
              <a:rPr sz="1400" lang="es"/>
              <a:t>.</a:t>
            </a:r>
          </a:p>
          <a:p>
            <a:pPr rtl="0" lvl="0">
              <a:spcBef>
                <a:spcPts val="0"/>
              </a:spcBef>
              <a:buNone/>
            </a:pPr>
            <a:r>
              <a:t/>
            </a:r>
            <a:endParaRPr sz="1800"/>
          </a:p>
          <a:p>
            <a:pPr rtl="0" lvl="0">
              <a:spcBef>
                <a:spcPts val="0"/>
              </a:spcBef>
              <a:buNone/>
            </a:pPr>
            <a:r>
              <a:t/>
            </a:r>
            <a:endParaRPr sz="1800"/>
          </a:p>
          <a:p>
            <a:pPr rtl="0" lvl="0">
              <a:spcBef>
                <a:spcPts val="0"/>
              </a:spcBef>
              <a:buNone/>
            </a:pPr>
            <a:r>
              <a:t/>
            </a:r>
            <a:endParaRPr sz="1800"/>
          </a:p>
          <a:p>
            <a:pPr rtl="0" lvl="0">
              <a:spcBef>
                <a:spcPts val="0"/>
              </a:spcBef>
              <a:buNone/>
            </a:pPr>
            <a:r>
              <a:t/>
            </a:r>
            <a:endParaRPr sz="1800"/>
          </a:p>
          <a:p>
            <a:pPr rtl="0" lvl="0">
              <a:spcBef>
                <a:spcPts val="0"/>
              </a:spcBef>
              <a:buNone/>
            </a:pPr>
            <a:r>
              <a:t/>
            </a:r>
            <a:endParaRPr sz="1800"/>
          </a:p>
        </p:txBody>
      </p:sp>
      <p:pic>
        <p:nvPicPr>
          <p:cNvPr id="259" name="Shape 259"/>
          <p:cNvPicPr preferRelativeResize="0"/>
          <p:nvPr/>
        </p:nvPicPr>
        <p:blipFill>
          <a:blip r:embed="rId4">
            <a:alphaModFix/>
          </a:blip>
          <a:stretch>
            <a:fillRect/>
          </a:stretch>
        </p:blipFill>
        <p:spPr>
          <a:xfrm>
            <a:off y="456999" x="7710350"/>
            <a:ext cy="960650" cx="976449"/>
          </a:xfrm>
          <a:prstGeom prst="rect">
            <a:avLst/>
          </a:prstGeom>
          <a:noFill/>
          <a:ln>
            <a:noFill/>
          </a:ln>
        </p:spPr>
      </p:pic>
      <p:sp>
        <p:nvSpPr>
          <p:cNvPr id="260" name="Shape 260"/>
          <p:cNvSpPr txBox="1"/>
          <p:nvPr>
            <p:ph type="title"/>
          </p:nvPr>
        </p:nvSpPr>
        <p:spPr>
          <a:xfrm>
            <a:off y="274637" x="2286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Widgets For Entries</a:t>
            </a:r>
          </a:p>
        </p:txBody>
      </p:sp>
      <p:pic>
        <p:nvPicPr>
          <p:cNvPr id="261" name="Shape 261"/>
          <p:cNvPicPr preferRelativeResize="0"/>
          <p:nvPr/>
        </p:nvPicPr>
        <p:blipFill>
          <a:blip r:embed="rId5">
            <a:alphaModFix/>
          </a:blip>
          <a:stretch>
            <a:fillRect/>
          </a:stretch>
        </p:blipFill>
        <p:spPr>
          <a:xfrm>
            <a:off y="1634825" x="5974375"/>
            <a:ext cy="4967699" cx="2483834"/>
          </a:xfrm>
          <a:prstGeom prst="rect">
            <a:avLst/>
          </a:prstGeom>
          <a:noFill/>
          <a:ln w="9525" cap="flat">
            <a:solidFill>
              <a:schemeClr val="dk2"/>
            </a:solidFill>
            <a:prstDash val="solid"/>
            <a:round/>
            <a:headEnd w="med" len="med" type="none"/>
            <a:tailEnd w="med" len="med" type="none"/>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5" name="Shape 265"/>
        <p:cNvGrpSpPr/>
        <p:nvPr/>
      </p:nvGrpSpPr>
      <p:grpSpPr>
        <a:xfrm>
          <a:off y="0" x="0"/>
          <a:ext cy="0" cx="0"/>
          <a:chOff y="0" x="0"/>
          <a:chExt cy="0" cx="0"/>
        </a:xfrm>
      </p:grpSpPr>
      <p:sp>
        <p:nvSpPr>
          <p:cNvPr id="266" name="Shape 266"/>
          <p:cNvSpPr txBox="1"/>
          <p:nvPr>
            <p:ph idx="1" type="body"/>
          </p:nvPr>
        </p:nvSpPr>
        <p:spPr>
          <a:xfrm>
            <a:off y="1722450" x="228600"/>
            <a:ext cy="4967700" cx="4931400"/>
          </a:xfrm>
          <a:prstGeom prst="rect">
            <a:avLst/>
          </a:prstGeom>
        </p:spPr>
        <p:txBody>
          <a:bodyPr bIns="91425" rIns="91425" lIns="91425" tIns="91425" anchor="t" anchorCtr="0">
            <a:noAutofit/>
          </a:bodyPr>
          <a:lstStyle/>
          <a:p>
            <a:pPr rtl="0" lvl="0">
              <a:spcBef>
                <a:spcPts val="0"/>
              </a:spcBef>
              <a:buNone/>
            </a:pPr>
            <a:r>
              <a:rPr sz="1800" lang="es"/>
              <a:t>Entries are mostly browsed in SobiPro component context. However, to feature promoted entries, XTDir provides several “widget” modules for entries:</a:t>
            </a:r>
          </a:p>
          <a:p>
            <a:pPr rtl="0" lvl="0">
              <a:spcBef>
                <a:spcPts val="0"/>
              </a:spcBef>
              <a:buNone/>
            </a:pPr>
            <a:r>
              <a:t/>
            </a:r>
            <a:endParaRPr sz="1800"/>
          </a:p>
          <a:p>
            <a:pPr rtl="0" lvl="0" indent="-342900" marL="457200">
              <a:spcBef>
                <a:spcPts val="0"/>
              </a:spcBef>
              <a:buClr>
                <a:schemeClr val="dk1"/>
              </a:buClr>
              <a:buSzPct val="100000"/>
              <a:buFont typeface="Arial"/>
              <a:buChar char="●"/>
            </a:pPr>
            <a:r>
              <a:rPr sz="1800" lang="es"/>
              <a:t>Promoted Entries module</a:t>
            </a:r>
          </a:p>
          <a:p>
            <a:pPr rtl="0" lvl="0" indent="-342900" marL="457200">
              <a:spcBef>
                <a:spcPts val="0"/>
              </a:spcBef>
              <a:buClr>
                <a:schemeClr val="dk1"/>
              </a:buClr>
              <a:buSzPct val="100000"/>
              <a:buFont typeface="Arial"/>
              <a:buChar char="●"/>
            </a:pPr>
            <a:r>
              <a:rPr b="1" sz="1800" lang="es"/>
              <a:t>Accordion Entries module</a:t>
            </a:r>
            <a:r>
              <a:rPr sz="1800" lang="es"/>
              <a:t> (Bootstrap Vertical and Horizontal Layout)</a:t>
            </a:r>
          </a:p>
          <a:p>
            <a:pPr rtl="0" lvl="0" indent="-342900" marL="457200">
              <a:spcBef>
                <a:spcPts val="0"/>
              </a:spcBef>
              <a:buClr>
                <a:schemeClr val="dk1"/>
              </a:buClr>
              <a:buSzPct val="100000"/>
              <a:buFont typeface="Arial"/>
              <a:buChar char="●"/>
            </a:pPr>
            <a:r>
              <a:rPr sz="1800" lang="es"/>
              <a:t>Grid of Entries module</a:t>
            </a:r>
          </a:p>
          <a:p>
            <a:pPr rtl="0" lvl="0">
              <a:spcBef>
                <a:spcPts val="0"/>
              </a:spcBef>
              <a:buNone/>
            </a:pPr>
            <a:r>
              <a:t/>
            </a:r>
            <a:endParaRPr sz="1800"/>
          </a:p>
          <a:p>
            <a:pPr rtl="0" lvl="0">
              <a:spcBef>
                <a:spcPts val="0"/>
              </a:spcBef>
              <a:buNone/>
            </a:pPr>
            <a:r>
              <a:t/>
            </a:r>
            <a:endParaRPr sz="1800"/>
          </a:p>
          <a:p>
            <a:pPr rtl="0" lvl="0">
              <a:spcBef>
                <a:spcPts val="0"/>
              </a:spcBef>
              <a:buNone/>
            </a:pPr>
            <a:r>
              <a:t/>
            </a:r>
            <a:endParaRPr sz="1800"/>
          </a:p>
          <a:p>
            <a:pPr rtl="0" lvl="0">
              <a:spcBef>
                <a:spcPts val="0"/>
              </a:spcBef>
              <a:buNone/>
            </a:pPr>
            <a:r>
              <a:t/>
            </a:r>
            <a:endParaRPr sz="1800"/>
          </a:p>
          <a:p>
            <a:pPr rtl="0" lvl="0">
              <a:spcBef>
                <a:spcPts val="0"/>
              </a:spcBef>
              <a:buNone/>
            </a:pPr>
            <a:r>
              <a:t/>
            </a:r>
            <a:endParaRPr sz="1800"/>
          </a:p>
          <a:p>
            <a:pPr rtl="0" lvl="0">
              <a:spcBef>
                <a:spcPts val="0"/>
              </a:spcBef>
              <a:buNone/>
            </a:pPr>
            <a:r>
              <a:rPr sz="1400" lang="es"/>
              <a:t>Based on: </a:t>
            </a:r>
            <a:r>
              <a:rPr u="sng" sz="1400" lang="es">
                <a:solidFill>
                  <a:schemeClr val="hlink"/>
                </a:solidFill>
                <a:hlinkClick r:id="rId3"/>
              </a:rPr>
              <a:t>Sigsiu’s Entries Module for SobiPro</a:t>
            </a:r>
            <a:r>
              <a:rPr sz="1400" lang="es"/>
              <a:t>.</a:t>
            </a:r>
          </a:p>
        </p:txBody>
      </p:sp>
      <p:pic>
        <p:nvPicPr>
          <p:cNvPr id="267" name="Shape 267"/>
          <p:cNvPicPr preferRelativeResize="0"/>
          <p:nvPr/>
        </p:nvPicPr>
        <p:blipFill>
          <a:blip r:embed="rId4">
            <a:alphaModFix/>
          </a:blip>
          <a:stretch>
            <a:fillRect/>
          </a:stretch>
        </p:blipFill>
        <p:spPr>
          <a:xfrm>
            <a:off y="456999" x="7710350"/>
            <a:ext cy="960650" cx="976449"/>
          </a:xfrm>
          <a:prstGeom prst="rect">
            <a:avLst/>
          </a:prstGeom>
          <a:noFill/>
          <a:ln>
            <a:noFill/>
          </a:ln>
        </p:spPr>
      </p:pic>
      <p:sp>
        <p:nvSpPr>
          <p:cNvPr id="268" name="Shape 268"/>
          <p:cNvSpPr txBox="1"/>
          <p:nvPr>
            <p:ph type="title"/>
          </p:nvPr>
        </p:nvSpPr>
        <p:spPr>
          <a:xfrm>
            <a:off y="274637" x="2286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Widgets For Entries</a:t>
            </a:r>
          </a:p>
        </p:txBody>
      </p:sp>
      <p:pic>
        <p:nvPicPr>
          <p:cNvPr id="269" name="Shape 269"/>
          <p:cNvPicPr preferRelativeResize="0"/>
          <p:nvPr/>
        </p:nvPicPr>
        <p:blipFill>
          <a:blip r:embed="rId5">
            <a:alphaModFix/>
          </a:blip>
          <a:stretch>
            <a:fillRect/>
          </a:stretch>
        </p:blipFill>
        <p:spPr>
          <a:xfrm>
            <a:off y="1722450" x="4995600"/>
            <a:ext cy="1445224" cx="3691200"/>
          </a:xfrm>
          <a:prstGeom prst="rect">
            <a:avLst/>
          </a:prstGeom>
          <a:noFill/>
          <a:ln w="9525" cap="flat">
            <a:solidFill>
              <a:schemeClr val="dk2"/>
            </a:solidFill>
            <a:prstDash val="solid"/>
            <a:round/>
            <a:headEnd w="med" len="med" type="none"/>
            <a:tailEnd w="med" len="med" type="none"/>
          </a:ln>
        </p:spPr>
      </p:pic>
      <p:pic>
        <p:nvPicPr>
          <p:cNvPr id="270" name="Shape 270"/>
          <p:cNvPicPr preferRelativeResize="0"/>
          <p:nvPr/>
        </p:nvPicPr>
        <p:blipFill>
          <a:blip r:embed="rId6">
            <a:alphaModFix/>
          </a:blip>
          <a:stretch>
            <a:fillRect/>
          </a:stretch>
        </p:blipFill>
        <p:spPr>
          <a:xfrm>
            <a:off y="3746348" x="4995598"/>
            <a:ext cy="2232353" cx="3691199"/>
          </a:xfrm>
          <a:prstGeom prst="rect">
            <a:avLst/>
          </a:prstGeom>
          <a:noFill/>
          <a:ln w="9525" cap="flat">
            <a:solidFill>
              <a:schemeClr val="dk2"/>
            </a:solidFill>
            <a:prstDash val="solid"/>
            <a:round/>
            <a:headEnd w="med" len="med" type="none"/>
            <a:tailEnd w="med" len="med" type="none"/>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4" name="Shape 274"/>
        <p:cNvGrpSpPr/>
        <p:nvPr/>
      </p:nvGrpSpPr>
      <p:grpSpPr>
        <a:xfrm>
          <a:off y="0" x="0"/>
          <a:ext cy="0" cx="0"/>
          <a:chOff y="0" x="0"/>
          <a:chExt cy="0" cx="0"/>
        </a:xfrm>
      </p:grpSpPr>
      <p:sp>
        <p:nvSpPr>
          <p:cNvPr id="275" name="Shape 275"/>
          <p:cNvSpPr txBox="1"/>
          <p:nvPr>
            <p:ph idx="1" type="body"/>
          </p:nvPr>
        </p:nvSpPr>
        <p:spPr>
          <a:xfrm>
            <a:off y="1722450" x="228600"/>
            <a:ext cy="4967700" cx="4931400"/>
          </a:xfrm>
          <a:prstGeom prst="rect">
            <a:avLst/>
          </a:prstGeom>
        </p:spPr>
        <p:txBody>
          <a:bodyPr bIns="91425" rIns="91425" lIns="91425" tIns="91425" anchor="t" anchorCtr="0">
            <a:noAutofit/>
          </a:bodyPr>
          <a:lstStyle/>
          <a:p>
            <a:pPr rtl="0" lvl="0">
              <a:spcBef>
                <a:spcPts val="0"/>
              </a:spcBef>
              <a:buNone/>
            </a:pPr>
            <a:r>
              <a:rPr sz="1800" lang="es"/>
              <a:t>Entries are mostly browsed in SobiPro component context. However, to feature promoted entries, XTDir provides several “widget” modules for entries:</a:t>
            </a:r>
          </a:p>
          <a:p>
            <a:pPr rtl="0" lvl="0">
              <a:spcBef>
                <a:spcPts val="0"/>
              </a:spcBef>
              <a:buNone/>
            </a:pPr>
            <a:r>
              <a:t/>
            </a:r>
            <a:endParaRPr sz="1800"/>
          </a:p>
          <a:p>
            <a:pPr rtl="0" lvl="0" indent="-342900" marL="457200">
              <a:spcBef>
                <a:spcPts val="0"/>
              </a:spcBef>
              <a:buClr>
                <a:schemeClr val="dk1"/>
              </a:buClr>
              <a:buSzPct val="100000"/>
              <a:buFont typeface="Arial"/>
              <a:buChar char="●"/>
            </a:pPr>
            <a:r>
              <a:rPr sz="1800" lang="es"/>
              <a:t>Promoted Entries module</a:t>
            </a:r>
          </a:p>
          <a:p>
            <a:pPr rtl="0" lvl="0" indent="-342900" marL="457200">
              <a:spcBef>
                <a:spcPts val="0"/>
              </a:spcBef>
              <a:buClr>
                <a:schemeClr val="dk1"/>
              </a:buClr>
              <a:buSzPct val="100000"/>
              <a:buFont typeface="Arial"/>
              <a:buChar char="●"/>
            </a:pPr>
            <a:r>
              <a:rPr sz="1800" lang="es"/>
              <a:t>Accordion Entries module (Bootstrap Vertical and Horizontal Layout)</a:t>
            </a:r>
          </a:p>
          <a:p>
            <a:pPr rtl="0" lvl="0" indent="-342900" marL="457200">
              <a:spcBef>
                <a:spcPts val="0"/>
              </a:spcBef>
              <a:buClr>
                <a:schemeClr val="dk1"/>
              </a:buClr>
              <a:buSzPct val="100000"/>
              <a:buFont typeface="Arial"/>
              <a:buChar char="●"/>
            </a:pPr>
            <a:r>
              <a:rPr b="1" sz="1800" lang="es"/>
              <a:t>Grid of Entries module</a:t>
            </a:r>
          </a:p>
          <a:p>
            <a:pPr rtl="0" lvl="0">
              <a:spcBef>
                <a:spcPts val="0"/>
              </a:spcBef>
              <a:buNone/>
            </a:pPr>
            <a:r>
              <a:t/>
            </a:r>
            <a:endParaRPr sz="1800"/>
          </a:p>
          <a:p>
            <a:pPr rtl="0" lvl="0">
              <a:spcBef>
                <a:spcPts val="0"/>
              </a:spcBef>
              <a:buNone/>
            </a:pPr>
            <a:r>
              <a:t/>
            </a:r>
            <a:endParaRPr sz="1800"/>
          </a:p>
          <a:p>
            <a:pPr rtl="0" lvl="0">
              <a:spcBef>
                <a:spcPts val="0"/>
              </a:spcBef>
              <a:buNone/>
            </a:pPr>
            <a:r>
              <a:t/>
            </a:r>
            <a:endParaRPr sz="1800"/>
          </a:p>
          <a:p>
            <a:pPr rtl="0" lvl="0">
              <a:spcBef>
                <a:spcPts val="0"/>
              </a:spcBef>
              <a:buNone/>
            </a:pPr>
            <a:r>
              <a:t/>
            </a:r>
            <a:endParaRPr sz="1800"/>
          </a:p>
          <a:p>
            <a:pPr rtl="0" lvl="0">
              <a:spcBef>
                <a:spcPts val="0"/>
              </a:spcBef>
              <a:buNone/>
            </a:pPr>
            <a:r>
              <a:t/>
            </a:r>
            <a:endParaRPr sz="1800"/>
          </a:p>
          <a:p>
            <a:pPr rtl="0" lvl="0">
              <a:spcBef>
                <a:spcPts val="0"/>
              </a:spcBef>
              <a:buNone/>
            </a:pPr>
            <a:r>
              <a:rPr sz="1400" lang="es"/>
              <a:t>Based on: </a:t>
            </a:r>
            <a:r>
              <a:rPr u="sng" sz="1400" lang="es">
                <a:solidFill>
                  <a:schemeClr val="hlink"/>
                </a:solidFill>
                <a:hlinkClick r:id="rId3"/>
              </a:rPr>
              <a:t>Sigsiu’s Entries Module for SobiPro</a:t>
            </a:r>
            <a:r>
              <a:rPr sz="1400" lang="es"/>
              <a:t>.</a:t>
            </a:r>
          </a:p>
        </p:txBody>
      </p:sp>
      <p:pic>
        <p:nvPicPr>
          <p:cNvPr id="276" name="Shape 276"/>
          <p:cNvPicPr preferRelativeResize="0"/>
          <p:nvPr/>
        </p:nvPicPr>
        <p:blipFill>
          <a:blip r:embed="rId4">
            <a:alphaModFix/>
          </a:blip>
          <a:stretch>
            <a:fillRect/>
          </a:stretch>
        </p:blipFill>
        <p:spPr>
          <a:xfrm>
            <a:off y="456999" x="7710350"/>
            <a:ext cy="960650" cx="976449"/>
          </a:xfrm>
          <a:prstGeom prst="rect">
            <a:avLst/>
          </a:prstGeom>
          <a:noFill/>
          <a:ln>
            <a:noFill/>
          </a:ln>
        </p:spPr>
      </p:pic>
      <p:sp>
        <p:nvSpPr>
          <p:cNvPr id="277" name="Shape 277"/>
          <p:cNvSpPr txBox="1"/>
          <p:nvPr>
            <p:ph type="title"/>
          </p:nvPr>
        </p:nvSpPr>
        <p:spPr>
          <a:xfrm>
            <a:off y="274637" x="2286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Widgets For Entries</a:t>
            </a:r>
          </a:p>
        </p:txBody>
      </p:sp>
      <p:pic>
        <p:nvPicPr>
          <p:cNvPr id="278" name="Shape 278"/>
          <p:cNvPicPr preferRelativeResize="0"/>
          <p:nvPr/>
        </p:nvPicPr>
        <p:blipFill>
          <a:blip r:embed="rId5">
            <a:alphaModFix/>
          </a:blip>
          <a:stretch>
            <a:fillRect/>
          </a:stretch>
        </p:blipFill>
        <p:spPr>
          <a:xfrm>
            <a:off y="1887250" x="4750450"/>
            <a:ext cy="2349250" cx="3936351"/>
          </a:xfrm>
          <a:prstGeom prst="rect">
            <a:avLst/>
          </a:prstGeom>
          <a:noFill/>
          <a:ln w="9525" cap="flat">
            <a:solidFill>
              <a:schemeClr val="dk2"/>
            </a:solidFill>
            <a:prstDash val="solid"/>
            <a:round/>
            <a:headEnd w="med" len="med" type="none"/>
            <a:tailEnd w="med" len="med" type="none"/>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2" name="Shape 282"/>
        <p:cNvGrpSpPr/>
        <p:nvPr/>
      </p:nvGrpSpPr>
      <p:grpSpPr>
        <a:xfrm>
          <a:off y="0" x="0"/>
          <a:ext cy="0" cx="0"/>
          <a:chOff y="0" x="0"/>
          <a:chExt cy="0" cx="0"/>
        </a:xfrm>
      </p:grpSpPr>
      <p:sp>
        <p:nvSpPr>
          <p:cNvPr id="283" name="Shape 283"/>
          <p:cNvSpPr txBox="1"/>
          <p:nvPr>
            <p:ph idx="1" type="body"/>
          </p:nvPr>
        </p:nvSpPr>
        <p:spPr>
          <a:xfrm>
            <a:off y="1722450" x="228600"/>
            <a:ext cy="4967700" cx="3923400"/>
          </a:xfrm>
          <a:prstGeom prst="rect">
            <a:avLst/>
          </a:prstGeom>
        </p:spPr>
        <p:txBody>
          <a:bodyPr bIns="91425" rIns="91425" lIns="91425" tIns="91425" anchor="t" anchorCtr="0">
            <a:noAutofit/>
          </a:bodyPr>
          <a:lstStyle/>
          <a:p>
            <a:pPr rtl="0" lvl="0">
              <a:spcBef>
                <a:spcPts val="0"/>
              </a:spcBef>
              <a:buNone/>
            </a:pPr>
            <a:r>
              <a:rPr sz="1800" lang="es"/>
              <a:t>Widgets modules share a similar configuration.</a:t>
            </a:r>
          </a:p>
          <a:p>
            <a:pPr rtl="0" lvl="0">
              <a:spcBef>
                <a:spcPts val="0"/>
              </a:spcBef>
              <a:buNone/>
            </a:pPr>
            <a:r>
              <a:t/>
            </a:r>
            <a:endParaRPr sz="1800"/>
          </a:p>
          <a:p>
            <a:pPr rtl="0" lvl="0" indent="-342900" marL="457200">
              <a:spcBef>
                <a:spcPts val="0"/>
              </a:spcBef>
              <a:buClr>
                <a:schemeClr val="dk1"/>
              </a:buClr>
              <a:buSzPct val="100000"/>
              <a:buFont typeface="Arial"/>
              <a:buAutoNum type="arabicPeriod"/>
            </a:pPr>
            <a:r>
              <a:rPr sz="1800" lang="es"/>
              <a:t>Select section</a:t>
            </a:r>
          </a:p>
          <a:p>
            <a:pPr rtl="0" lvl="0" indent="-342900" marL="457200">
              <a:spcBef>
                <a:spcPts val="0"/>
              </a:spcBef>
              <a:buClr>
                <a:schemeClr val="dk1"/>
              </a:buClr>
              <a:buSzPct val="100000"/>
              <a:buFont typeface="Arial"/>
              <a:buAutoNum type="arabicPeriod"/>
            </a:pPr>
            <a:r>
              <a:rPr sz="1800" lang="es"/>
              <a:t>Select module template</a:t>
            </a:r>
            <a:r>
              <a:rPr sz="1400" lang="es"/>
              <a:t>It can be any of the packaged templates, or you can create your own (directory components/com_sobipro/usr/templates/front/modules). Templates follow SobiPro XSLT practices.</a:t>
            </a:r>
          </a:p>
          <a:p>
            <a:pPr rtl="0" lvl="0" indent="-342900" marL="457200">
              <a:spcBef>
                <a:spcPts val="0"/>
              </a:spcBef>
              <a:buClr>
                <a:schemeClr val="dk1"/>
              </a:buClr>
              <a:buSzPct val="100000"/>
              <a:buFont typeface="Arial"/>
              <a:buAutoNum type="arabicPeriod"/>
            </a:pPr>
            <a:r>
              <a:rPr sz="1800" lang="es"/>
              <a:t>Select order field</a:t>
            </a:r>
            <a:br>
              <a:rPr sz="1400" lang="es"/>
            </a:br>
            <a:r>
              <a:rPr sz="1400" lang="es"/>
              <a:t>You can select the PromoInformation field.</a:t>
            </a:r>
          </a:p>
          <a:p>
            <a:pPr rtl="0" lvl="0">
              <a:spcBef>
                <a:spcPts val="0"/>
              </a:spcBef>
              <a:buNone/>
            </a:pPr>
            <a:r>
              <a:t/>
            </a:r>
            <a:endParaRPr sz="1800"/>
          </a:p>
        </p:txBody>
      </p:sp>
      <p:pic>
        <p:nvPicPr>
          <p:cNvPr id="284" name="Shape 284"/>
          <p:cNvPicPr preferRelativeResize="0"/>
          <p:nvPr/>
        </p:nvPicPr>
        <p:blipFill>
          <a:blip r:embed="rId3">
            <a:alphaModFix/>
          </a:blip>
          <a:stretch>
            <a:fillRect/>
          </a:stretch>
        </p:blipFill>
        <p:spPr>
          <a:xfrm>
            <a:off y="456999" x="7710350"/>
            <a:ext cy="960650" cx="976449"/>
          </a:xfrm>
          <a:prstGeom prst="rect">
            <a:avLst/>
          </a:prstGeom>
          <a:noFill/>
          <a:ln>
            <a:noFill/>
          </a:ln>
        </p:spPr>
      </p:pic>
      <p:sp>
        <p:nvSpPr>
          <p:cNvPr id="285" name="Shape 285"/>
          <p:cNvSpPr txBox="1"/>
          <p:nvPr>
            <p:ph type="title"/>
          </p:nvPr>
        </p:nvSpPr>
        <p:spPr>
          <a:xfrm>
            <a:off y="274637" x="2286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Widgets For Entries - Config</a:t>
            </a:r>
          </a:p>
        </p:txBody>
      </p:sp>
      <p:pic>
        <p:nvPicPr>
          <p:cNvPr id="286" name="Shape 286"/>
          <p:cNvPicPr preferRelativeResize="0"/>
          <p:nvPr/>
        </p:nvPicPr>
        <p:blipFill>
          <a:blip r:embed="rId4">
            <a:alphaModFix/>
          </a:blip>
          <a:stretch>
            <a:fillRect/>
          </a:stretch>
        </p:blipFill>
        <p:spPr>
          <a:xfrm>
            <a:off y="1638525" x="4466899"/>
            <a:ext cy="5135550" cx="4219904"/>
          </a:xfrm>
          <a:prstGeom prst="rect">
            <a:avLst/>
          </a:prstGeom>
          <a:noFill/>
          <a:ln w="19050" cap="flat">
            <a:solidFill>
              <a:schemeClr val="dk2"/>
            </a:solidFill>
            <a:prstDash val="solid"/>
            <a:round/>
            <a:headEnd w="med" len="med" type="none"/>
            <a:tailEnd w="med" len="med" type="none"/>
          </a:ln>
        </p:spPr>
      </p:pic>
      <p:sp>
        <p:nvSpPr>
          <p:cNvPr id="287" name="Shape 287"/>
          <p:cNvSpPr/>
          <p:nvPr/>
        </p:nvSpPr>
        <p:spPr>
          <a:xfrm>
            <a:off y="5530900" x="3845300"/>
            <a:ext cy="471000" cx="690300"/>
          </a:xfrm>
          <a:prstGeom prst="righ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288" name="Shape 288"/>
          <p:cNvSpPr/>
          <p:nvPr/>
        </p:nvSpPr>
        <p:spPr>
          <a:xfrm>
            <a:off y="4983700" x="3845300"/>
            <a:ext cy="471000" cx="690300"/>
          </a:xfrm>
          <a:prstGeom prst="righ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2" name="Shape 292"/>
        <p:cNvGrpSpPr/>
        <p:nvPr/>
      </p:nvGrpSpPr>
      <p:grpSpPr>
        <a:xfrm>
          <a:off y="0" x="0"/>
          <a:ext cy="0" cx="0"/>
          <a:chOff y="0" x="0"/>
          <a:chExt cy="0" cx="0"/>
        </a:xfrm>
      </p:grpSpPr>
      <p:sp>
        <p:nvSpPr>
          <p:cNvPr id="293" name="Shape 293"/>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t/>
            </a:r>
            <a:endParaRPr/>
          </a:p>
          <a:p>
            <a:pPr rtl="0" lvl="0">
              <a:spcBef>
                <a:spcPts val="0"/>
              </a:spcBef>
              <a:buNone/>
            </a:pPr>
            <a:r>
              <a:t/>
            </a:r>
            <a:endParaRPr/>
          </a:p>
        </p:txBody>
      </p:sp>
      <p:sp>
        <p:nvSpPr>
          <p:cNvPr id="294" name="Shape 294"/>
          <p:cNvSpPr txBox="1"/>
          <p:nvPr>
            <p:ph type="title"/>
          </p:nvPr>
        </p:nvSpPr>
        <p:spPr>
          <a:xfrm>
            <a:off y="274637" x="3048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Categories of SobiPro Module</a:t>
            </a:r>
          </a:p>
        </p:txBody>
      </p:sp>
      <p:pic>
        <p:nvPicPr>
          <p:cNvPr id="295" name="Shape 295"/>
          <p:cNvPicPr preferRelativeResize="0"/>
          <p:nvPr/>
        </p:nvPicPr>
        <p:blipFill>
          <a:blip r:embed="rId3">
            <a:alphaModFix/>
          </a:blip>
          <a:stretch>
            <a:fillRect/>
          </a:stretch>
        </p:blipFill>
        <p:spPr>
          <a:xfrm>
            <a:off y="456999" x="7710350"/>
            <a:ext cy="960650" cx="976449"/>
          </a:xfrm>
          <a:prstGeom prst="rect">
            <a:avLst/>
          </a:prstGeom>
          <a:noFill/>
          <a:ln>
            <a:noFill/>
          </a:ln>
        </p:spPr>
      </p:pic>
      <p:sp>
        <p:nvSpPr>
          <p:cNvPr id="296" name="Shape 296"/>
          <p:cNvSpPr txBox="1"/>
          <p:nvPr/>
        </p:nvSpPr>
        <p:spPr>
          <a:xfrm>
            <a:off y="1803850" x="197700"/>
            <a:ext cy="4629299" cx="3074999"/>
          </a:xfrm>
          <a:prstGeom prst="rect">
            <a:avLst/>
          </a:prstGeom>
          <a:noFill/>
          <a:ln>
            <a:noFill/>
          </a:ln>
        </p:spPr>
        <p:txBody>
          <a:bodyPr bIns="91425" rIns="91425" lIns="91425" tIns="91425" anchor="t" anchorCtr="0">
            <a:noAutofit/>
          </a:bodyPr>
          <a:lstStyle/>
          <a:p>
            <a:pPr rtl="0" lvl="0">
              <a:spcBef>
                <a:spcPts val="0"/>
              </a:spcBef>
              <a:buNone/>
            </a:pPr>
            <a:r>
              <a:rPr b="1" lang="es"/>
              <a:t>XTDir Categories of SobiPro</a:t>
            </a:r>
            <a:r>
              <a:rPr lang="es"/>
              <a:t> is a module to show a list of categories in your site.</a:t>
            </a:r>
          </a:p>
          <a:p>
            <a:pPr rtl="0" lvl="0">
              <a:spcBef>
                <a:spcPts val="0"/>
              </a:spcBef>
              <a:buNone/>
            </a:pPr>
            <a:r>
              <a:t/>
            </a:r>
            <a:endParaRPr/>
          </a:p>
          <a:p>
            <a:pPr rtl="0" lvl="0">
              <a:spcBef>
                <a:spcPts val="0"/>
              </a:spcBef>
              <a:buNone/>
            </a:pPr>
            <a:r>
              <a:rPr b="1" lang="es"/>
              <a:t>Supports 6 Layouts</a:t>
            </a:r>
            <a:r>
              <a:rPr lang="es"/>
              <a:t>: </a:t>
            </a:r>
          </a:p>
          <a:p>
            <a:pPr rtl="0" lvl="0">
              <a:spcBef>
                <a:spcPts val="0"/>
              </a:spcBef>
              <a:buNone/>
            </a:pPr>
            <a:r>
              <a:t/>
            </a:r>
            <a:endParaRPr/>
          </a:p>
          <a:p>
            <a:pPr rtl="0" lvl="0" indent="-317500" marL="457200">
              <a:spcBef>
                <a:spcPts val="0"/>
              </a:spcBef>
              <a:buClr>
                <a:srgbClr val="000000"/>
              </a:buClr>
              <a:buSzPct val="100000"/>
              <a:buFont typeface="Arial"/>
              <a:buChar char="●"/>
            </a:pPr>
            <a:r>
              <a:rPr lang="es"/>
              <a:t>Category List, </a:t>
            </a:r>
          </a:p>
          <a:p>
            <a:pPr rtl="0" lvl="0" indent="-317500" marL="457200">
              <a:spcBef>
                <a:spcPts val="0"/>
              </a:spcBef>
              <a:buClr>
                <a:srgbClr val="000000"/>
              </a:buClr>
              <a:buSzPct val="100000"/>
              <a:buFont typeface="Arial"/>
              <a:buChar char="●"/>
            </a:pPr>
            <a:r>
              <a:rPr lang="es"/>
              <a:t>Chained Selects, </a:t>
            </a:r>
          </a:p>
          <a:p>
            <a:pPr rtl="0" lvl="0" indent="-317500" marL="457200">
              <a:spcBef>
                <a:spcPts val="0"/>
              </a:spcBef>
              <a:buClr>
                <a:srgbClr val="000000"/>
              </a:buClr>
              <a:buSzPct val="100000"/>
              <a:buFont typeface="Arial"/>
              <a:buChar char="●"/>
            </a:pPr>
            <a:r>
              <a:rPr lang="es"/>
              <a:t>Drop Down Menu, </a:t>
            </a:r>
          </a:p>
          <a:p>
            <a:pPr rtl="0" lvl="0" indent="-317500" marL="457200">
              <a:spcBef>
                <a:spcPts val="0"/>
              </a:spcBef>
              <a:buClr>
                <a:srgbClr val="000000"/>
              </a:buClr>
              <a:buSzPct val="100000"/>
              <a:buFont typeface="Arial"/>
              <a:buChar char="●"/>
            </a:pPr>
            <a:r>
              <a:rPr lang="es"/>
              <a:t>SobiPro 1.1 Single Select, </a:t>
            </a:r>
          </a:p>
          <a:p>
            <a:pPr rtl="0" lvl="0" indent="-317500" marL="457200">
              <a:spcBef>
                <a:spcPts val="0"/>
              </a:spcBef>
              <a:buClr>
                <a:srgbClr val="000000"/>
              </a:buClr>
              <a:buSzPct val="100000"/>
              <a:buFont typeface="Arial"/>
              <a:buChar char="●"/>
            </a:pPr>
            <a:r>
              <a:rPr lang="es"/>
              <a:t>Top Ranking, and </a:t>
            </a:r>
          </a:p>
          <a:p>
            <a:pPr rtl="0" lvl="0" indent="-317500" marL="457200">
              <a:spcBef>
                <a:spcPts val="0"/>
              </a:spcBef>
              <a:buClr>
                <a:srgbClr val="000000"/>
              </a:buClr>
              <a:buSzPct val="100000"/>
              <a:buFont typeface="Arial"/>
              <a:buChar char="●"/>
            </a:pPr>
            <a:r>
              <a:rPr lang="es"/>
              <a:t>Tree of Categories</a:t>
            </a:r>
          </a:p>
        </p:txBody>
      </p:sp>
      <p:pic>
        <p:nvPicPr>
          <p:cNvPr id="297" name="Shape 297"/>
          <p:cNvPicPr preferRelativeResize="0"/>
          <p:nvPr/>
        </p:nvPicPr>
        <p:blipFill>
          <a:blip r:embed="rId4">
            <a:alphaModFix/>
          </a:blip>
          <a:stretch>
            <a:fillRect/>
          </a:stretch>
        </p:blipFill>
        <p:spPr>
          <a:xfrm>
            <a:off y="1600200" x="3272700"/>
            <a:ext cy="5143500" cx="2619375"/>
          </a:xfrm>
          <a:prstGeom prst="rect">
            <a:avLst/>
          </a:prstGeom>
          <a:noFill/>
          <a:ln>
            <a:noFill/>
          </a:ln>
        </p:spPr>
      </p:pic>
      <p:pic>
        <p:nvPicPr>
          <p:cNvPr id="298" name="Shape 298"/>
          <p:cNvPicPr preferRelativeResize="0"/>
          <p:nvPr/>
        </p:nvPicPr>
        <p:blipFill>
          <a:blip r:embed="rId5">
            <a:alphaModFix/>
          </a:blip>
          <a:stretch>
            <a:fillRect/>
          </a:stretch>
        </p:blipFill>
        <p:spPr>
          <a:xfrm>
            <a:off y="1550300" x="4969773"/>
            <a:ext cy="2783099" cx="4086574"/>
          </a:xfrm>
          <a:prstGeom prst="rect">
            <a:avLst/>
          </a:prstGeom>
          <a:noFill/>
          <a:ln>
            <a:noFill/>
          </a:ln>
        </p:spPr>
      </p:pic>
      <p:pic>
        <p:nvPicPr>
          <p:cNvPr id="299" name="Shape 299"/>
          <p:cNvPicPr preferRelativeResize="0"/>
          <p:nvPr/>
        </p:nvPicPr>
        <p:blipFill>
          <a:blip r:embed="rId6">
            <a:alphaModFix/>
          </a:blip>
          <a:stretch>
            <a:fillRect/>
          </a:stretch>
        </p:blipFill>
        <p:spPr>
          <a:xfrm>
            <a:off y="4108762" x="6048362"/>
            <a:ext cy="2847975" cx="2638425"/>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3" name="Shape 303"/>
        <p:cNvGrpSpPr/>
        <p:nvPr/>
      </p:nvGrpSpPr>
      <p:grpSpPr>
        <a:xfrm>
          <a:off y="0" x="0"/>
          <a:ext cy="0" cx="0"/>
          <a:chOff y="0" x="0"/>
          <a:chExt cy="0" cx="0"/>
        </a:xfrm>
      </p:grpSpPr>
      <p:sp>
        <p:nvSpPr>
          <p:cNvPr id="304" name="Shape 304"/>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t/>
            </a:r>
            <a:endParaRPr/>
          </a:p>
          <a:p>
            <a:pPr rtl="0" lvl="0">
              <a:spcBef>
                <a:spcPts val="0"/>
              </a:spcBef>
              <a:buNone/>
            </a:pPr>
            <a:r>
              <a:t/>
            </a:r>
            <a:endParaRPr/>
          </a:p>
        </p:txBody>
      </p:sp>
      <p:sp>
        <p:nvSpPr>
          <p:cNvPr id="305" name="Shape 305"/>
          <p:cNvSpPr txBox="1"/>
          <p:nvPr>
            <p:ph type="title"/>
          </p:nvPr>
        </p:nvSpPr>
        <p:spPr>
          <a:xfrm>
            <a:off y="274637" x="3048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Categories of SobiPro Module</a:t>
            </a:r>
          </a:p>
        </p:txBody>
      </p:sp>
      <p:pic>
        <p:nvPicPr>
          <p:cNvPr id="306" name="Shape 306"/>
          <p:cNvPicPr preferRelativeResize="0"/>
          <p:nvPr/>
        </p:nvPicPr>
        <p:blipFill>
          <a:blip r:embed="rId3">
            <a:alphaModFix/>
          </a:blip>
          <a:stretch>
            <a:fillRect/>
          </a:stretch>
        </p:blipFill>
        <p:spPr>
          <a:xfrm>
            <a:off y="456999" x="7710350"/>
            <a:ext cy="960650" cx="976449"/>
          </a:xfrm>
          <a:prstGeom prst="rect">
            <a:avLst/>
          </a:prstGeom>
          <a:noFill/>
          <a:ln>
            <a:noFill/>
          </a:ln>
        </p:spPr>
      </p:pic>
      <p:sp>
        <p:nvSpPr>
          <p:cNvPr id="307" name="Shape 307"/>
          <p:cNvSpPr txBox="1"/>
          <p:nvPr/>
        </p:nvSpPr>
        <p:spPr>
          <a:xfrm>
            <a:off y="1803850" x="197700"/>
            <a:ext cy="4629299" cx="3074999"/>
          </a:xfrm>
          <a:prstGeom prst="rect">
            <a:avLst/>
          </a:prstGeom>
          <a:noFill/>
          <a:ln>
            <a:noFill/>
          </a:ln>
        </p:spPr>
        <p:txBody>
          <a:bodyPr bIns="91425" rIns="91425" lIns="91425" tIns="91425" anchor="t" anchorCtr="0">
            <a:noAutofit/>
          </a:bodyPr>
          <a:lstStyle/>
          <a:p>
            <a:pPr rtl="0" lvl="0" indent="-317500" marL="457200">
              <a:spcBef>
                <a:spcPts val="0"/>
              </a:spcBef>
              <a:buClr>
                <a:srgbClr val="000000"/>
              </a:buClr>
              <a:buSzPct val="100000"/>
              <a:buFont typeface="Arial"/>
              <a:buChar char="●"/>
            </a:pPr>
            <a:r>
              <a:rPr lang="es"/>
              <a:t>Select the Section</a:t>
            </a:r>
          </a:p>
          <a:p>
            <a:pPr rtl="0" lvl="0" indent="-317500" marL="457200">
              <a:spcBef>
                <a:spcPts val="0"/>
              </a:spcBef>
              <a:buClr>
                <a:srgbClr val="000000"/>
              </a:buClr>
              <a:buSzPct val="100000"/>
              <a:buFont typeface="Arial"/>
              <a:buChar char="●"/>
            </a:pPr>
            <a:r>
              <a:rPr lang="es"/>
              <a:t>Select the Layout</a:t>
            </a:r>
          </a:p>
          <a:p>
            <a:pPr rtl="0" lvl="0" indent="-317500" marL="457200">
              <a:spcBef>
                <a:spcPts val="0"/>
              </a:spcBef>
              <a:buClr>
                <a:srgbClr val="000000"/>
              </a:buClr>
              <a:buSzPct val="100000"/>
              <a:buFont typeface="Arial"/>
              <a:buChar char="●"/>
            </a:pPr>
            <a:r>
              <a:rPr lang="es"/>
              <a:t>Select the </a:t>
            </a:r>
            <a:r>
              <a:rPr u="sng" lang="es"/>
              <a:t>exact</a:t>
            </a:r>
            <a:r>
              <a:rPr lang="es"/>
              <a:t> number of levels - more levels than available is not allowed -</a:t>
            </a:r>
          </a:p>
          <a:p>
            <a:pPr rtl="0" lvl="0" indent="-317500" marL="457200">
              <a:spcBef>
                <a:spcPts val="0"/>
              </a:spcBef>
              <a:buClr>
                <a:srgbClr val="000000"/>
              </a:buClr>
              <a:buSzPct val="100000"/>
              <a:buFont typeface="Arial"/>
              <a:buChar char="●"/>
            </a:pPr>
            <a:r>
              <a:rPr lang="es"/>
              <a:t>Select the order of categories</a:t>
            </a:r>
          </a:p>
          <a:p>
            <a:pPr rtl="0" lvl="0" indent="-317500" marL="457200">
              <a:spcBef>
                <a:spcPts val="0"/>
              </a:spcBef>
              <a:buClr>
                <a:srgbClr val="000000"/>
              </a:buClr>
              <a:buSzPct val="100000"/>
              <a:buFont typeface="Arial"/>
              <a:buChar char="●"/>
            </a:pPr>
            <a:r>
              <a:rPr lang="es"/>
              <a:t>Select to show the Counter of Hists or Entries</a:t>
            </a:r>
          </a:p>
          <a:p>
            <a:pPr rtl="0" lvl="0" indent="-317500" marL="457200">
              <a:spcBef>
                <a:spcPts val="0"/>
              </a:spcBef>
              <a:buClr>
                <a:srgbClr val="000000"/>
              </a:buClr>
              <a:buSzPct val="100000"/>
              <a:buFont typeface="Arial"/>
              <a:buChar char="●"/>
            </a:pPr>
            <a:r>
              <a:rPr lang="es"/>
              <a:t>Select to Hide the Empty Categories</a:t>
            </a:r>
          </a:p>
          <a:p>
            <a:pPr rtl="0" lvl="0">
              <a:spcBef>
                <a:spcPts val="0"/>
              </a:spcBef>
              <a:buNone/>
            </a:pPr>
            <a:r>
              <a:t/>
            </a:r>
            <a:endParaRPr/>
          </a:p>
          <a:p>
            <a:pPr rtl="0" lvl="0">
              <a:spcBef>
                <a:spcPts val="0"/>
              </a:spcBef>
              <a:buNone/>
            </a:pPr>
            <a:r>
              <a:rPr b="1" lang="es"/>
              <a:t>NOTE</a:t>
            </a:r>
            <a:r>
              <a:rPr lang="es"/>
              <a:t>: The Entries Counter requires to have the </a:t>
            </a:r>
            <a:r>
              <a:rPr b="1" lang="es"/>
              <a:t>Core Index</a:t>
            </a:r>
            <a:r>
              <a:rPr lang="es"/>
              <a:t> updated to show the Stats.</a:t>
            </a:r>
          </a:p>
          <a:p>
            <a:pPr rtl="0" lvl="0">
              <a:spcBef>
                <a:spcPts val="0"/>
              </a:spcBef>
              <a:buNone/>
            </a:pPr>
          </a:p>
          <a:p>
            <a:pPr rtl="0" lvl="0">
              <a:spcBef>
                <a:spcPts val="0"/>
              </a:spcBef>
              <a:buNone/>
            </a:pPr>
            <a:r>
              <a:t/>
            </a:r>
            <a:endParaRPr/>
          </a:p>
        </p:txBody>
      </p:sp>
      <p:pic>
        <p:nvPicPr>
          <p:cNvPr id="308" name="Shape 308"/>
          <p:cNvPicPr preferRelativeResize="0"/>
          <p:nvPr/>
        </p:nvPicPr>
        <p:blipFill>
          <a:blip r:embed="rId4">
            <a:alphaModFix/>
          </a:blip>
          <a:stretch>
            <a:fillRect/>
          </a:stretch>
        </p:blipFill>
        <p:spPr>
          <a:xfrm>
            <a:off y="1803850" x="3652400"/>
            <a:ext cy="4629300" cx="5034400"/>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2" name="Shape 312"/>
        <p:cNvGrpSpPr/>
        <p:nvPr/>
      </p:nvGrpSpPr>
      <p:grpSpPr>
        <a:xfrm>
          <a:off y="0" x="0"/>
          <a:ext cy="0" cx="0"/>
          <a:chOff y="0" x="0"/>
          <a:chExt cy="0" cx="0"/>
        </a:xfrm>
      </p:grpSpPr>
      <p:sp>
        <p:nvSpPr>
          <p:cNvPr id="313" name="Shape 313"/>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t/>
            </a:r>
            <a:endParaRPr/>
          </a:p>
          <a:p>
            <a:pPr rtl="0" lvl="0">
              <a:spcBef>
                <a:spcPts val="0"/>
              </a:spcBef>
              <a:buNone/>
            </a:pPr>
            <a:r>
              <a:t/>
            </a:r>
            <a:endParaRPr/>
          </a:p>
        </p:txBody>
      </p:sp>
      <p:sp>
        <p:nvSpPr>
          <p:cNvPr id="314" name="Shape 314"/>
          <p:cNvSpPr txBox="1"/>
          <p:nvPr>
            <p:ph type="title"/>
          </p:nvPr>
        </p:nvSpPr>
        <p:spPr>
          <a:xfrm>
            <a:off y="274637" x="3048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Extended Search Modules</a:t>
            </a:r>
          </a:p>
        </p:txBody>
      </p:sp>
      <p:pic>
        <p:nvPicPr>
          <p:cNvPr id="315" name="Shape 315"/>
          <p:cNvPicPr preferRelativeResize="0"/>
          <p:nvPr/>
        </p:nvPicPr>
        <p:blipFill>
          <a:blip r:embed="rId3">
            <a:alphaModFix/>
          </a:blip>
          <a:stretch>
            <a:fillRect/>
          </a:stretch>
        </p:blipFill>
        <p:spPr>
          <a:xfrm>
            <a:off y="456999" x="7710350"/>
            <a:ext cy="960650" cx="976449"/>
          </a:xfrm>
          <a:prstGeom prst="rect">
            <a:avLst/>
          </a:prstGeom>
          <a:noFill/>
          <a:ln>
            <a:noFill/>
          </a:ln>
        </p:spPr>
      </p:pic>
      <p:sp>
        <p:nvSpPr>
          <p:cNvPr id="316" name="Shape 316"/>
          <p:cNvSpPr txBox="1"/>
          <p:nvPr/>
        </p:nvSpPr>
        <p:spPr>
          <a:xfrm>
            <a:off y="1803850" x="197700"/>
            <a:ext cy="4629299" cx="3074999"/>
          </a:xfrm>
          <a:prstGeom prst="rect">
            <a:avLst/>
          </a:prstGeom>
          <a:noFill/>
          <a:ln>
            <a:noFill/>
          </a:ln>
        </p:spPr>
        <p:txBody>
          <a:bodyPr bIns="91425" rIns="91425" lIns="91425" tIns="91425" anchor="t" anchorCtr="0">
            <a:noAutofit/>
          </a:bodyPr>
          <a:lstStyle/>
          <a:p>
            <a:pPr rtl="0" lvl="0">
              <a:spcBef>
                <a:spcPts val="0"/>
              </a:spcBef>
              <a:buNone/>
            </a:pPr>
            <a:r>
              <a:rPr b="1" lang="es">
                <a:solidFill>
                  <a:schemeClr val="dk1"/>
                </a:solidFill>
              </a:rPr>
              <a:t>XTDir Extended Search Module</a:t>
            </a:r>
            <a:r>
              <a:rPr lang="es">
                <a:solidFill>
                  <a:schemeClr val="dk1"/>
                </a:solidFill>
              </a:rPr>
              <a:t> is a module that provides a way to show the SobiPro Extended Search form with Search Box and a set of Search Fields, in a module.</a:t>
            </a:r>
          </a:p>
          <a:p>
            <a:pPr rtl="0" lvl="0">
              <a:spcBef>
                <a:spcPts val="0"/>
              </a:spcBef>
              <a:buNone/>
            </a:pPr>
            <a:r>
              <a:t/>
            </a:r>
            <a:endParaRPr b="1"/>
          </a:p>
          <a:p>
            <a:pPr rtl="0" lvl="0" indent="-317500" marL="457200">
              <a:spcBef>
                <a:spcPts val="0"/>
              </a:spcBef>
              <a:buClr>
                <a:srgbClr val="000000"/>
              </a:buClr>
              <a:buSzPct val="100000"/>
              <a:buFont typeface="Arial"/>
              <a:buChar char="●"/>
            </a:pPr>
            <a:r>
              <a:rPr lang="es"/>
              <a:t>Two modules are available:</a:t>
            </a:r>
          </a:p>
          <a:p>
            <a:pPr rtl="0" lvl="1" indent="-317500" marL="914400">
              <a:spcBef>
                <a:spcPts val="0"/>
              </a:spcBef>
              <a:buClr>
                <a:srgbClr val="000000"/>
              </a:buClr>
              <a:buSzPct val="100000"/>
              <a:buFont typeface="Courier New"/>
              <a:buChar char="o"/>
            </a:pPr>
            <a:r>
              <a:rPr b="1" lang="es"/>
              <a:t>Extended Search Module for SobiPro</a:t>
            </a:r>
            <a:r>
              <a:rPr lang="es"/>
              <a:t>, submits the query to SobiPro.</a:t>
            </a:r>
          </a:p>
          <a:p>
            <a:pPr rtl="0" lvl="1" indent="-317500" marL="914400">
              <a:spcBef>
                <a:spcPts val="0"/>
              </a:spcBef>
              <a:buClr>
                <a:srgbClr val="000000"/>
              </a:buClr>
              <a:buSzPct val="100000"/>
              <a:buFont typeface="Courier New"/>
              <a:buChar char="o"/>
            </a:pPr>
            <a:r>
              <a:rPr b="1" lang="es"/>
              <a:t>Extended Search Module for Joomla-SobiPro</a:t>
            </a:r>
            <a:r>
              <a:rPr lang="es"/>
              <a:t>, submits the query to Joomla general search, requires our Search Plugin to be activated.</a:t>
            </a:r>
          </a:p>
        </p:txBody>
      </p:sp>
      <p:pic>
        <p:nvPicPr>
          <p:cNvPr id="317" name="Shape 317"/>
          <p:cNvPicPr preferRelativeResize="0"/>
          <p:nvPr/>
        </p:nvPicPr>
        <p:blipFill>
          <a:blip r:embed="rId4">
            <a:alphaModFix/>
          </a:blip>
          <a:stretch>
            <a:fillRect/>
          </a:stretch>
        </p:blipFill>
        <p:spPr>
          <a:xfrm>
            <a:off y="1600199" x="3189499"/>
            <a:ext cy="4510125" cx="3075000"/>
          </a:xfrm>
          <a:prstGeom prst="rect">
            <a:avLst/>
          </a:prstGeom>
          <a:noFill/>
          <a:ln>
            <a:noFill/>
          </a:ln>
        </p:spPr>
      </p:pic>
      <p:pic>
        <p:nvPicPr>
          <p:cNvPr id="318" name="Shape 318"/>
          <p:cNvPicPr preferRelativeResize="0"/>
          <p:nvPr/>
        </p:nvPicPr>
        <p:blipFill>
          <a:blip r:embed="rId5">
            <a:alphaModFix/>
          </a:blip>
          <a:stretch>
            <a:fillRect/>
          </a:stretch>
        </p:blipFill>
        <p:spPr>
          <a:xfrm>
            <a:off y="2380300" x="6135875"/>
            <a:ext cy="3850475" cx="255092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 name="Shape 49"/>
        <p:cNvGrpSpPr/>
        <p:nvPr/>
      </p:nvGrpSpPr>
      <p:grpSpPr>
        <a:xfrm>
          <a:off y="0" x="0"/>
          <a:ext cy="0" cx="0"/>
          <a:chOff y="0" x="0"/>
          <a:chExt cy="0" cx="0"/>
        </a:xfrm>
      </p:grpSpPr>
      <p:sp>
        <p:nvSpPr>
          <p:cNvPr id="50" name="Shape 50"/>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rPr sz="2200" lang="es"/>
              <a:t>In this presentation, we are going to show how you can extend a SobiPro directory with XTDir solution.</a:t>
            </a:r>
          </a:p>
          <a:p>
            <a:pPr rtl="0" lvl="0">
              <a:spcBef>
                <a:spcPts val="0"/>
              </a:spcBef>
              <a:buNone/>
            </a:pPr>
            <a:r>
              <a:t/>
            </a:r>
            <a:endParaRPr sz="2200"/>
          </a:p>
          <a:p>
            <a:pPr rtl="0" lvl="0">
              <a:spcBef>
                <a:spcPts val="0"/>
              </a:spcBef>
              <a:buNone/>
            </a:pPr>
            <a:r>
              <a:rPr sz="2200" lang="es"/>
              <a:t>The presentation covers the full XTDir for SobiPro extension. </a:t>
            </a:r>
            <a:r>
              <a:rPr u="sng" sz="2200" lang="es"/>
              <a:t>Some features may be unavailable according your membership</a:t>
            </a:r>
            <a:r>
              <a:rPr sz="2200" lang="es"/>
              <a:t>.</a:t>
            </a:r>
          </a:p>
          <a:p>
            <a:pPr rtl="0" lvl="0">
              <a:spcBef>
                <a:spcPts val="0"/>
              </a:spcBef>
              <a:buNone/>
            </a:pPr>
            <a:r>
              <a:t/>
            </a:r>
            <a:endParaRPr/>
          </a:p>
        </p:txBody>
      </p:sp>
      <p:sp>
        <p:nvSpPr>
          <p:cNvPr id="51" name="Shape 51"/>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XTDir for SobiPro</a:t>
            </a:r>
          </a:p>
        </p:txBody>
      </p:sp>
      <p:sp>
        <p:nvSpPr>
          <p:cNvPr id="52" name="Shape 52"/>
          <p:cNvSpPr txBox="1"/>
          <p:nvPr/>
        </p:nvSpPr>
        <p:spPr>
          <a:xfrm>
            <a:off y="4654275" x="507775"/>
            <a:ext cy="457200" cx="8178900"/>
          </a:xfrm>
          <a:prstGeom prst="rect">
            <a:avLst/>
          </a:prstGeom>
          <a:noFill/>
          <a:ln>
            <a:noFill/>
          </a:ln>
        </p:spPr>
        <p:txBody>
          <a:bodyPr bIns="91425" rIns="91425" lIns="91425" tIns="91425" anchor="t" anchorCtr="0">
            <a:noAutofit/>
          </a:bodyPr>
          <a:lstStyle/>
          <a:p>
            <a:pPr>
              <a:spcBef>
                <a:spcPts val="0"/>
              </a:spcBef>
              <a:buNone/>
            </a:pPr>
            <a:r>
              <a:rPr u="sng" lang="es">
                <a:solidFill>
                  <a:schemeClr val="hlink"/>
                </a:solidFill>
                <a:hlinkClick r:id="rId3"/>
              </a:rPr>
              <a:t>http://www.extly.com/guides-faq/75-extensions-for-sobipro-documentation/xtdir-for-sobipro.html</a:t>
            </a:r>
          </a:p>
        </p:txBody>
      </p:sp>
      <p:pic>
        <p:nvPicPr>
          <p:cNvPr id="53" name="Shape 53"/>
          <p:cNvPicPr preferRelativeResize="0"/>
          <p:nvPr/>
        </p:nvPicPr>
        <p:blipFill>
          <a:blip r:embed="rId4">
            <a:alphaModFix/>
          </a:blip>
          <a:stretch>
            <a:fillRect/>
          </a:stretch>
        </p:blipFill>
        <p:spPr>
          <a:xfrm>
            <a:off y="456999" x="7710350"/>
            <a:ext cy="960650" cx="976449"/>
          </a:xfrm>
          <a:prstGeom prst="rect">
            <a:avLst/>
          </a:prstGeom>
          <a:noFill/>
          <a:ln>
            <a:noFill/>
          </a:ln>
        </p:spPr>
      </p:pic>
      <p:sp>
        <p:nvSpPr>
          <p:cNvPr id="54" name="Shape 54"/>
          <p:cNvSpPr txBox="1"/>
          <p:nvPr/>
        </p:nvSpPr>
        <p:spPr>
          <a:xfrm>
            <a:off y="5407950" x="701250"/>
            <a:ext cy="879599" cx="7559399"/>
          </a:xfrm>
          <a:prstGeom prst="rect">
            <a:avLst/>
          </a:prstGeom>
          <a:noFill/>
          <a:ln>
            <a:noFill/>
          </a:ln>
        </p:spPr>
        <p:txBody>
          <a:bodyPr bIns="91425" rIns="91425" lIns="91425" tIns="91425" anchor="t" anchorCtr="0">
            <a:noAutofit/>
          </a:bodyPr>
          <a:lstStyle/>
          <a:p>
            <a:pPr algn="ctr" rtl="0" lvl="0">
              <a:spcBef>
                <a:spcPts val="0"/>
              </a:spcBef>
              <a:buNone/>
            </a:pPr>
            <a:r>
              <a:rPr lang="es"/>
              <a:t>Product Page: </a:t>
            </a:r>
            <a:r>
              <a:rPr u="sng" lang="es">
                <a:solidFill>
                  <a:schemeClr val="hlink"/>
                </a:solidFill>
                <a:hlinkClick r:id="rId5"/>
              </a:rPr>
              <a:t>http://www.extly.com/xtsobipro.html</a:t>
            </a:r>
          </a:p>
          <a:p>
            <a:pPr algn="ctr">
              <a:spcBef>
                <a:spcPts val="0"/>
              </a:spcBef>
              <a:buNone/>
            </a:pPr>
            <a:r>
              <a:rPr lang="es"/>
              <a:t>Support: </a:t>
            </a:r>
            <a:r>
              <a:rPr u="sng" lang="es">
                <a:solidFill>
                  <a:schemeClr val="hlink"/>
                </a:solidFill>
                <a:hlinkClick r:id="rId6"/>
              </a:rPr>
              <a:t>http://support.extly.com</a:t>
            </a:r>
            <a:br>
              <a:rPr lang="es"/>
            </a:br>
            <a:r>
              <a:rPr lang="es"/>
              <a:t>Community Forum Support: </a:t>
            </a:r>
            <a:r>
              <a:rPr u="sng" lang="es">
                <a:solidFill>
                  <a:schemeClr val="hlink"/>
                </a:solidFill>
                <a:hlinkClick r:id="rId7"/>
              </a:rPr>
              <a:t>http://www.extly.com/forum/index.html</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2" name="Shape 322"/>
        <p:cNvGrpSpPr/>
        <p:nvPr/>
      </p:nvGrpSpPr>
      <p:grpSpPr>
        <a:xfrm>
          <a:off y="0" x="0"/>
          <a:ext cy="0" cx="0"/>
          <a:chOff y="0" x="0"/>
          <a:chExt cy="0" cx="0"/>
        </a:xfrm>
      </p:grpSpPr>
      <p:sp>
        <p:nvSpPr>
          <p:cNvPr id="323" name="Shape 323"/>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t/>
            </a:r>
            <a:endParaRPr/>
          </a:p>
          <a:p>
            <a:pPr rtl="0" lvl="0">
              <a:spcBef>
                <a:spcPts val="0"/>
              </a:spcBef>
              <a:buNone/>
            </a:pPr>
            <a:r>
              <a:t/>
            </a:r>
            <a:endParaRPr/>
          </a:p>
        </p:txBody>
      </p:sp>
      <p:sp>
        <p:nvSpPr>
          <p:cNvPr id="324" name="Shape 324"/>
          <p:cNvSpPr txBox="1"/>
          <p:nvPr>
            <p:ph type="title"/>
          </p:nvPr>
        </p:nvSpPr>
        <p:spPr>
          <a:xfrm>
            <a:off y="274637" x="3048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Extended Search Modules</a:t>
            </a:r>
          </a:p>
        </p:txBody>
      </p:sp>
      <p:pic>
        <p:nvPicPr>
          <p:cNvPr id="325" name="Shape 325"/>
          <p:cNvPicPr preferRelativeResize="0"/>
          <p:nvPr/>
        </p:nvPicPr>
        <p:blipFill>
          <a:blip r:embed="rId3">
            <a:alphaModFix/>
          </a:blip>
          <a:stretch>
            <a:fillRect/>
          </a:stretch>
        </p:blipFill>
        <p:spPr>
          <a:xfrm>
            <a:off y="456999" x="7710350"/>
            <a:ext cy="960650" cx="976449"/>
          </a:xfrm>
          <a:prstGeom prst="rect">
            <a:avLst/>
          </a:prstGeom>
          <a:noFill/>
          <a:ln>
            <a:noFill/>
          </a:ln>
        </p:spPr>
      </p:pic>
      <p:sp>
        <p:nvSpPr>
          <p:cNvPr id="326" name="Shape 326"/>
          <p:cNvSpPr txBox="1"/>
          <p:nvPr/>
        </p:nvSpPr>
        <p:spPr>
          <a:xfrm>
            <a:off y="1803850" x="197700"/>
            <a:ext cy="4629299" cx="3871200"/>
          </a:xfrm>
          <a:prstGeom prst="rect">
            <a:avLst/>
          </a:prstGeom>
          <a:noFill/>
          <a:ln>
            <a:noFill/>
          </a:ln>
        </p:spPr>
        <p:txBody>
          <a:bodyPr bIns="91425" rIns="91425" lIns="91425" tIns="91425" anchor="t" anchorCtr="0">
            <a:noAutofit/>
          </a:bodyPr>
          <a:lstStyle/>
          <a:p>
            <a:pPr rtl="0" lvl="0" indent="-317500" marL="457200">
              <a:spcBef>
                <a:spcPts val="0"/>
              </a:spcBef>
              <a:buClr>
                <a:srgbClr val="000000"/>
              </a:buClr>
              <a:buSzPct val="100000"/>
              <a:buFont typeface="Arial"/>
              <a:buChar char="●"/>
            </a:pPr>
            <a:r>
              <a:rPr lang="es"/>
              <a:t>Both modules have similar configuration options.</a:t>
            </a:r>
          </a:p>
          <a:p>
            <a:pPr rtl="0" lvl="0">
              <a:spcBef>
                <a:spcPts val="0"/>
              </a:spcBef>
              <a:buNone/>
            </a:pPr>
            <a:r>
              <a:t/>
            </a:r>
            <a:endParaRPr b="1"/>
          </a:p>
          <a:p>
            <a:pPr rtl="0" lvl="0" indent="-317500" marL="457200">
              <a:spcBef>
                <a:spcPts val="0"/>
              </a:spcBef>
              <a:buClr>
                <a:srgbClr val="000000"/>
              </a:buClr>
              <a:buSzPct val="100000"/>
              <a:buFont typeface="Arial"/>
              <a:buChar char="●"/>
            </a:pPr>
            <a:r>
              <a:rPr lang="es"/>
              <a:t>First, select how the Category selection is shown. It can be default SobiPro selection, or the customized chained select, with entries counter.</a:t>
            </a:r>
          </a:p>
          <a:p>
            <a:pPr rtl="0" lvl="0">
              <a:spcBef>
                <a:spcPts val="0"/>
              </a:spcBef>
              <a:buNone/>
            </a:pPr>
            <a:r>
              <a:t/>
            </a:r>
            <a:endParaRPr/>
          </a:p>
        </p:txBody>
      </p:sp>
      <p:pic>
        <p:nvPicPr>
          <p:cNvPr id="327" name="Shape 327"/>
          <p:cNvPicPr preferRelativeResize="0"/>
          <p:nvPr/>
        </p:nvPicPr>
        <p:blipFill>
          <a:blip r:embed="rId4">
            <a:alphaModFix/>
          </a:blip>
          <a:stretch>
            <a:fillRect/>
          </a:stretch>
        </p:blipFill>
        <p:spPr>
          <a:xfrm>
            <a:off y="1803850" x="4148775"/>
            <a:ext cy="3471024" cx="4538024"/>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1" name="Shape 331"/>
        <p:cNvGrpSpPr/>
        <p:nvPr/>
      </p:nvGrpSpPr>
      <p:grpSpPr>
        <a:xfrm>
          <a:off y="0" x="0"/>
          <a:ext cy="0" cx="0"/>
          <a:chOff y="0" x="0"/>
          <a:chExt cy="0" cx="0"/>
        </a:xfrm>
      </p:grpSpPr>
      <p:sp>
        <p:nvSpPr>
          <p:cNvPr id="332" name="Shape 332"/>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t/>
            </a:r>
            <a:endParaRPr/>
          </a:p>
          <a:p>
            <a:pPr rtl="0" lvl="0">
              <a:spcBef>
                <a:spcPts val="0"/>
              </a:spcBef>
              <a:buNone/>
            </a:pPr>
            <a:r>
              <a:t/>
            </a:r>
            <a:endParaRPr/>
          </a:p>
        </p:txBody>
      </p:sp>
      <p:sp>
        <p:nvSpPr>
          <p:cNvPr id="333" name="Shape 333"/>
          <p:cNvSpPr txBox="1"/>
          <p:nvPr>
            <p:ph type="title"/>
          </p:nvPr>
        </p:nvSpPr>
        <p:spPr>
          <a:xfrm>
            <a:off y="274637" x="3048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Extended Search Modules</a:t>
            </a:r>
          </a:p>
        </p:txBody>
      </p:sp>
      <p:pic>
        <p:nvPicPr>
          <p:cNvPr id="334" name="Shape 334"/>
          <p:cNvPicPr preferRelativeResize="0"/>
          <p:nvPr/>
        </p:nvPicPr>
        <p:blipFill>
          <a:blip r:embed="rId3">
            <a:alphaModFix/>
          </a:blip>
          <a:stretch>
            <a:fillRect/>
          </a:stretch>
        </p:blipFill>
        <p:spPr>
          <a:xfrm>
            <a:off y="456999" x="7710350"/>
            <a:ext cy="960650" cx="976449"/>
          </a:xfrm>
          <a:prstGeom prst="rect">
            <a:avLst/>
          </a:prstGeom>
          <a:noFill/>
          <a:ln>
            <a:noFill/>
          </a:ln>
        </p:spPr>
      </p:pic>
      <p:sp>
        <p:nvSpPr>
          <p:cNvPr id="335" name="Shape 335"/>
          <p:cNvSpPr txBox="1"/>
          <p:nvPr/>
        </p:nvSpPr>
        <p:spPr>
          <a:xfrm>
            <a:off y="1803850" x="197700"/>
            <a:ext cy="4629299" cx="3853500"/>
          </a:xfrm>
          <a:prstGeom prst="rect">
            <a:avLst/>
          </a:prstGeom>
          <a:noFill/>
          <a:ln>
            <a:noFill/>
          </a:ln>
        </p:spPr>
        <p:txBody>
          <a:bodyPr bIns="91425" rIns="91425" lIns="91425" tIns="91425" anchor="t" anchorCtr="0">
            <a:noAutofit/>
          </a:bodyPr>
          <a:lstStyle/>
          <a:p>
            <a:pPr rtl="0" lvl="0" indent="-317500" marL="457200">
              <a:spcBef>
                <a:spcPts val="0"/>
              </a:spcBef>
              <a:buClr>
                <a:srgbClr val="000000"/>
              </a:buClr>
              <a:buSzPct val="100000"/>
              <a:buFont typeface="Arial"/>
              <a:buChar char="●"/>
            </a:pPr>
            <a:r>
              <a:rPr lang="es"/>
              <a:t>Both modules have similar configuration options.</a:t>
            </a:r>
          </a:p>
          <a:p>
            <a:pPr rtl="0" lvl="0">
              <a:spcBef>
                <a:spcPts val="0"/>
              </a:spcBef>
              <a:buNone/>
            </a:pPr>
            <a:r>
              <a:t/>
            </a:r>
            <a:endParaRPr b="1"/>
          </a:p>
          <a:p>
            <a:pPr rtl="0" lvl="0" indent="-317500" marL="457200">
              <a:spcBef>
                <a:spcPts val="0"/>
              </a:spcBef>
              <a:buClr>
                <a:srgbClr val="000000"/>
              </a:buClr>
              <a:buSzPct val="100000"/>
              <a:buFont typeface="Arial"/>
              <a:buChar char="●"/>
            </a:pPr>
            <a:r>
              <a:rPr lang="es"/>
              <a:t>First, select how the Category selection is shown. It can be default SobiPro selection, or the customized chained select, with entries counter.</a:t>
            </a:r>
          </a:p>
          <a:p>
            <a:pPr rtl="0" lvl="0" indent="-317500" marL="457200">
              <a:spcBef>
                <a:spcPts val="0"/>
              </a:spcBef>
              <a:buClr>
                <a:srgbClr val="000000"/>
              </a:buClr>
              <a:buSzPct val="100000"/>
              <a:buFont typeface="Arial"/>
              <a:buChar char="●"/>
            </a:pPr>
            <a:r>
              <a:rPr lang="es"/>
              <a:t>Several style parameters are available in the basic configuration.</a:t>
            </a:r>
          </a:p>
          <a:p>
            <a:pPr rtl="0" lvl="0">
              <a:spcBef>
                <a:spcPts val="0"/>
              </a:spcBef>
              <a:buNone/>
            </a:pPr>
            <a:r>
              <a:t/>
            </a:r>
            <a:endParaRPr/>
          </a:p>
        </p:txBody>
      </p:sp>
      <p:pic>
        <p:nvPicPr>
          <p:cNvPr id="336" name="Shape 336"/>
          <p:cNvPicPr preferRelativeResize="0"/>
          <p:nvPr/>
        </p:nvPicPr>
        <p:blipFill>
          <a:blip r:embed="rId4">
            <a:alphaModFix/>
          </a:blip>
          <a:stretch>
            <a:fillRect/>
          </a:stretch>
        </p:blipFill>
        <p:spPr>
          <a:xfrm>
            <a:off y="1717875" x="4992122"/>
            <a:ext cy="4967699" cx="3542275"/>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0" name="Shape 340"/>
        <p:cNvGrpSpPr/>
        <p:nvPr/>
      </p:nvGrpSpPr>
      <p:grpSpPr>
        <a:xfrm>
          <a:off y="0" x="0"/>
          <a:ext cy="0" cx="0"/>
          <a:chOff y="0" x="0"/>
          <a:chExt cy="0" cx="0"/>
        </a:xfrm>
      </p:grpSpPr>
      <p:sp>
        <p:nvSpPr>
          <p:cNvPr id="341" name="Shape 341"/>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t/>
            </a:r>
            <a:endParaRPr/>
          </a:p>
          <a:p>
            <a:pPr rtl="0" lvl="0">
              <a:spcBef>
                <a:spcPts val="0"/>
              </a:spcBef>
              <a:buNone/>
            </a:pPr>
            <a:r>
              <a:t/>
            </a:r>
            <a:endParaRPr/>
          </a:p>
        </p:txBody>
      </p:sp>
      <p:sp>
        <p:nvSpPr>
          <p:cNvPr id="342" name="Shape 342"/>
          <p:cNvSpPr txBox="1"/>
          <p:nvPr>
            <p:ph type="title"/>
          </p:nvPr>
        </p:nvSpPr>
        <p:spPr>
          <a:xfrm>
            <a:off y="274637" x="3048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Extended Search Modules</a:t>
            </a:r>
          </a:p>
        </p:txBody>
      </p:sp>
      <p:pic>
        <p:nvPicPr>
          <p:cNvPr id="343" name="Shape 343"/>
          <p:cNvPicPr preferRelativeResize="0"/>
          <p:nvPr/>
        </p:nvPicPr>
        <p:blipFill>
          <a:blip r:embed="rId3">
            <a:alphaModFix/>
          </a:blip>
          <a:stretch>
            <a:fillRect/>
          </a:stretch>
        </p:blipFill>
        <p:spPr>
          <a:xfrm>
            <a:off y="456999" x="7710350"/>
            <a:ext cy="960650" cx="976449"/>
          </a:xfrm>
          <a:prstGeom prst="rect">
            <a:avLst/>
          </a:prstGeom>
          <a:noFill/>
          <a:ln>
            <a:noFill/>
          </a:ln>
        </p:spPr>
      </p:pic>
      <p:sp>
        <p:nvSpPr>
          <p:cNvPr id="344" name="Shape 344"/>
          <p:cNvSpPr txBox="1"/>
          <p:nvPr/>
        </p:nvSpPr>
        <p:spPr>
          <a:xfrm>
            <a:off y="1803850" x="197700"/>
            <a:ext cy="4629299" cx="3865499"/>
          </a:xfrm>
          <a:prstGeom prst="rect">
            <a:avLst/>
          </a:prstGeom>
          <a:noFill/>
          <a:ln>
            <a:noFill/>
          </a:ln>
        </p:spPr>
        <p:txBody>
          <a:bodyPr bIns="91425" rIns="91425" lIns="91425" tIns="91425" anchor="t" anchorCtr="0">
            <a:noAutofit/>
          </a:bodyPr>
          <a:lstStyle/>
          <a:p>
            <a:pPr rtl="0" lvl="0" indent="-317500" marL="457200">
              <a:spcBef>
                <a:spcPts val="0"/>
              </a:spcBef>
              <a:buClr>
                <a:srgbClr val="000000"/>
              </a:buClr>
              <a:buSzPct val="100000"/>
              <a:buFont typeface="Arial"/>
              <a:buChar char="●"/>
            </a:pPr>
            <a:r>
              <a:rPr lang="es"/>
              <a:t>Both modules have similar configuration options.</a:t>
            </a:r>
          </a:p>
          <a:p>
            <a:pPr rtl="0" lvl="0">
              <a:spcBef>
                <a:spcPts val="0"/>
              </a:spcBef>
              <a:buNone/>
            </a:pPr>
            <a:r>
              <a:t/>
            </a:r>
            <a:endParaRPr b="1"/>
          </a:p>
          <a:p>
            <a:pPr rtl="0" lvl="0" indent="-317500" marL="457200">
              <a:spcBef>
                <a:spcPts val="0"/>
              </a:spcBef>
              <a:buClr>
                <a:srgbClr val="000000"/>
              </a:buClr>
              <a:buSzPct val="100000"/>
              <a:buFont typeface="Arial"/>
              <a:buChar char="●"/>
            </a:pPr>
            <a:r>
              <a:rPr lang="es"/>
              <a:t>First, select how the Category selection is shown. It can be default SobiPro selection, or the customized chained select, with entries counter.</a:t>
            </a:r>
          </a:p>
          <a:p>
            <a:pPr rtl="0" lvl="0" indent="-317500" marL="457200">
              <a:spcBef>
                <a:spcPts val="0"/>
              </a:spcBef>
              <a:buClr>
                <a:srgbClr val="000000"/>
              </a:buClr>
              <a:buSzPct val="100000"/>
              <a:buFont typeface="Arial"/>
              <a:buChar char="●"/>
            </a:pPr>
            <a:r>
              <a:rPr lang="es"/>
              <a:t>Several style parameters are available in the basic configuration.</a:t>
            </a:r>
          </a:p>
          <a:p>
            <a:pPr rtl="0" lvl="0" indent="-317500" marL="457200">
              <a:spcBef>
                <a:spcPts val="0"/>
              </a:spcBef>
              <a:buClr>
                <a:srgbClr val="000000"/>
              </a:buClr>
              <a:buSzPct val="100000"/>
              <a:buFont typeface="Arial"/>
              <a:buChar char="●"/>
            </a:pPr>
            <a:r>
              <a:rPr lang="es"/>
              <a:t>In the advanced configuration:</a:t>
            </a:r>
          </a:p>
          <a:p>
            <a:pPr rtl="0" lvl="1" indent="-317500" marL="914400">
              <a:spcBef>
                <a:spcPts val="0"/>
              </a:spcBef>
              <a:buClr>
                <a:srgbClr val="000000"/>
              </a:buClr>
              <a:buSzPct val="100000"/>
              <a:buFont typeface="Courier New"/>
              <a:buChar char="o"/>
            </a:pPr>
            <a:r>
              <a:rPr lang="es"/>
              <a:t>You can define a default search value. By default, it submits the value to return all matching entries</a:t>
            </a:r>
          </a:p>
          <a:p>
            <a:pPr rtl="0" lvl="1" indent="-317500" marL="914400">
              <a:spcBef>
                <a:spcPts val="0"/>
              </a:spcBef>
              <a:buClr>
                <a:srgbClr val="000000"/>
              </a:buClr>
              <a:buSzPct val="100000"/>
              <a:buFont typeface="Courier New"/>
              <a:buChar char="o"/>
            </a:pPr>
            <a:r>
              <a:rPr lang="es"/>
              <a:t>You can also restrict how categories are shown.</a:t>
            </a:r>
          </a:p>
          <a:p>
            <a:pPr rtl="0" lvl="0">
              <a:spcBef>
                <a:spcPts val="0"/>
              </a:spcBef>
              <a:buNone/>
            </a:pPr>
            <a:r>
              <a:t/>
            </a:r>
            <a:endParaRPr/>
          </a:p>
          <a:p>
            <a:pPr rtl="0" lvl="0">
              <a:spcBef>
                <a:spcPts val="0"/>
              </a:spcBef>
              <a:buNone/>
            </a:pPr>
            <a:r>
              <a:t/>
            </a:r>
            <a:endParaRPr/>
          </a:p>
        </p:txBody>
      </p:sp>
      <p:sp>
        <p:nvSpPr>
          <p:cNvPr id="345" name="Shape 345"/>
          <p:cNvSpPr txBox="1"/>
          <p:nvPr/>
        </p:nvSpPr>
        <p:spPr>
          <a:xfrm>
            <a:off y="5968050" x="197700"/>
            <a:ext cy="737700" cx="4471799"/>
          </a:xfrm>
          <a:prstGeom prst="rect">
            <a:avLst/>
          </a:prstGeom>
          <a:noFill/>
          <a:ln>
            <a:noFill/>
          </a:ln>
        </p:spPr>
        <p:txBody>
          <a:bodyPr bIns="91425" rIns="91425" lIns="91425" tIns="91425" anchor="t" anchorCtr="0">
            <a:noAutofit/>
          </a:bodyPr>
          <a:lstStyle/>
          <a:p>
            <a:pPr rtl="0" lvl="0">
              <a:spcBef>
                <a:spcPts val="0"/>
              </a:spcBef>
              <a:buNone/>
            </a:pPr>
            <a:r>
              <a:rPr lang="es" i="1"/>
              <a:t>NOTE for Joomla 2.5: You can disable our jQuery library instance (E.g. in SobiPro pages, to avoid two conflicting libraries), or the Bootstrap styling.</a:t>
            </a:r>
          </a:p>
        </p:txBody>
      </p:sp>
      <p:pic>
        <p:nvPicPr>
          <p:cNvPr id="346" name="Shape 346"/>
          <p:cNvPicPr preferRelativeResize="0"/>
          <p:nvPr/>
        </p:nvPicPr>
        <p:blipFill>
          <a:blip r:embed="rId4">
            <a:alphaModFix/>
          </a:blip>
          <a:stretch>
            <a:fillRect/>
          </a:stretch>
        </p:blipFill>
        <p:spPr>
          <a:xfrm>
            <a:off y="1600201" x="4987573"/>
            <a:ext cy="5207024" cx="4095449"/>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0" name="Shape 350"/>
        <p:cNvGrpSpPr/>
        <p:nvPr/>
      </p:nvGrpSpPr>
      <p:grpSpPr>
        <a:xfrm>
          <a:off y="0" x="0"/>
          <a:ext cy="0" cx="0"/>
          <a:chOff y="0" x="0"/>
          <a:chExt cy="0" cx="0"/>
        </a:xfrm>
      </p:grpSpPr>
      <p:sp>
        <p:nvSpPr>
          <p:cNvPr id="351" name="Shape 351"/>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t/>
            </a:r>
            <a:endParaRPr/>
          </a:p>
          <a:p>
            <a:pPr rtl="0" lvl="0">
              <a:spcBef>
                <a:spcPts val="0"/>
              </a:spcBef>
              <a:buNone/>
            </a:pPr>
            <a:r>
              <a:t/>
            </a:r>
            <a:endParaRPr/>
          </a:p>
        </p:txBody>
      </p:sp>
      <p:sp>
        <p:nvSpPr>
          <p:cNvPr id="352" name="Shape 352"/>
          <p:cNvSpPr txBox="1"/>
          <p:nvPr>
            <p:ph type="title"/>
          </p:nvPr>
        </p:nvSpPr>
        <p:spPr>
          <a:xfrm>
            <a:off y="274637" x="3048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Extended Search Modules</a:t>
            </a:r>
          </a:p>
        </p:txBody>
      </p:sp>
      <p:pic>
        <p:nvPicPr>
          <p:cNvPr id="353" name="Shape 353"/>
          <p:cNvPicPr preferRelativeResize="0"/>
          <p:nvPr/>
        </p:nvPicPr>
        <p:blipFill>
          <a:blip r:embed="rId3">
            <a:alphaModFix/>
          </a:blip>
          <a:stretch>
            <a:fillRect/>
          </a:stretch>
        </p:blipFill>
        <p:spPr>
          <a:xfrm>
            <a:off y="456999" x="7710350"/>
            <a:ext cy="960650" cx="976449"/>
          </a:xfrm>
          <a:prstGeom prst="rect">
            <a:avLst/>
          </a:prstGeom>
          <a:noFill/>
          <a:ln>
            <a:noFill/>
          </a:ln>
        </p:spPr>
      </p:pic>
      <p:sp>
        <p:nvSpPr>
          <p:cNvPr id="354" name="Shape 354"/>
          <p:cNvSpPr txBox="1"/>
          <p:nvPr/>
        </p:nvSpPr>
        <p:spPr>
          <a:xfrm>
            <a:off y="1803850" x="197700"/>
            <a:ext cy="4629299" cx="3865499"/>
          </a:xfrm>
          <a:prstGeom prst="rect">
            <a:avLst/>
          </a:prstGeom>
          <a:noFill/>
          <a:ln>
            <a:noFill/>
          </a:ln>
        </p:spPr>
        <p:txBody>
          <a:bodyPr bIns="91425" rIns="91425" lIns="91425" tIns="91425" anchor="t" anchorCtr="0">
            <a:noAutofit/>
          </a:bodyPr>
          <a:lstStyle/>
          <a:p>
            <a:pPr rtl="0">
              <a:spcBef>
                <a:spcPts val="0"/>
              </a:spcBef>
              <a:buNone/>
            </a:pPr>
            <a:r>
              <a:rPr lang="es"/>
              <a:t>About </a:t>
            </a:r>
            <a:r>
              <a:rPr b="1" lang="es"/>
              <a:t>Empty Search </a:t>
            </a:r>
            <a:r>
              <a:rPr lang="es"/>
              <a:t>and </a:t>
            </a:r>
            <a:r>
              <a:rPr b="1" lang="es"/>
              <a:t>Default Search Value</a:t>
            </a:r>
            <a:r>
              <a:rPr lang="es"/>
              <a:t>, found in several of our extensions:</a:t>
            </a:r>
          </a:p>
          <a:p>
            <a:pPr rtl="0">
              <a:spcBef>
                <a:spcPts val="0"/>
              </a:spcBef>
              <a:buNone/>
            </a:pPr>
            <a:r>
              <a:t/>
            </a:r>
            <a:endParaRPr/>
          </a:p>
          <a:p>
            <a:pPr rtl="0" lvl="0" indent="-317500" marL="457200">
              <a:spcBef>
                <a:spcPts val="0"/>
              </a:spcBef>
              <a:buClr>
                <a:srgbClr val="000000"/>
              </a:buClr>
              <a:buSzPct val="100000"/>
              <a:buFont typeface="Arial"/>
              <a:buChar char="●"/>
            </a:pPr>
            <a:r>
              <a:rPr lang="es"/>
              <a:t>It refers to the search when user does not enter any text and just clicks on search button.</a:t>
            </a:r>
          </a:p>
          <a:p>
            <a:pPr rtl="0" lvl="0">
              <a:spcBef>
                <a:spcPts val="0"/>
              </a:spcBef>
              <a:buNone/>
            </a:pPr>
            <a:r>
              <a:t/>
            </a:r>
            <a:endParaRPr/>
          </a:p>
          <a:p>
            <a:pPr rtl="0" lvl="0" indent="-317500" marL="457200">
              <a:spcBef>
                <a:spcPts val="0"/>
              </a:spcBef>
              <a:buClr>
                <a:srgbClr val="000000"/>
              </a:buClr>
              <a:buSzPct val="100000"/>
              <a:buFont typeface="Arial"/>
              <a:buChar char="●"/>
            </a:pPr>
            <a:r>
              <a:rPr lang="es">
                <a:solidFill>
                  <a:schemeClr val="dk1"/>
                </a:solidFill>
              </a:rPr>
              <a:t>By default, SobiPro returns 0 entries when no text is entered. </a:t>
            </a:r>
          </a:p>
          <a:p>
            <a:pPr rtl="0" lvl="0">
              <a:spcBef>
                <a:spcPts val="0"/>
              </a:spcBef>
              <a:buNone/>
            </a:pPr>
            <a:r>
              <a:t/>
            </a:r>
            <a:endParaRPr/>
          </a:p>
          <a:p>
            <a:pPr rtl="0" lvl="0" indent="-317500" marL="457200">
              <a:spcBef>
                <a:spcPts val="0"/>
              </a:spcBef>
              <a:buClr>
                <a:srgbClr val="000000"/>
              </a:buClr>
              <a:buSzPct val="100000"/>
              <a:buFont typeface="Arial"/>
              <a:buChar char="●"/>
            </a:pPr>
            <a:r>
              <a:rPr lang="es"/>
              <a:t>If you define * as the default value for Empty Search, SobiPro returns all entries. </a:t>
            </a:r>
          </a:p>
          <a:p>
            <a:pPr rtl="0" lvl="0">
              <a:spcBef>
                <a:spcPts val="0"/>
              </a:spcBef>
              <a:buNone/>
            </a:pPr>
            <a:r>
              <a:t/>
            </a:r>
            <a:endParaRPr/>
          </a:p>
          <a:p>
            <a:pPr rtl="0" lvl="0" indent="-317500" marL="457200">
              <a:spcBef>
                <a:spcPts val="0"/>
              </a:spcBef>
              <a:buClr>
                <a:srgbClr val="000000"/>
              </a:buClr>
              <a:buSzPct val="100000"/>
              <a:buFont typeface="Arial"/>
              <a:buChar char="●"/>
            </a:pPr>
            <a:r>
              <a:rPr lang="es"/>
              <a:t>If you define a custom string, it return the associated results.</a:t>
            </a:r>
          </a:p>
        </p:txBody>
      </p:sp>
      <p:pic>
        <p:nvPicPr>
          <p:cNvPr id="355" name="Shape 355"/>
          <p:cNvPicPr preferRelativeResize="0"/>
          <p:nvPr/>
        </p:nvPicPr>
        <p:blipFill>
          <a:blip r:embed="rId4">
            <a:alphaModFix/>
          </a:blip>
          <a:stretch>
            <a:fillRect/>
          </a:stretch>
        </p:blipFill>
        <p:spPr>
          <a:xfrm>
            <a:off y="1600201" x="4987573"/>
            <a:ext cy="5207024" cx="4095449"/>
          </a:xfrm>
          <a:prstGeom prst="rect">
            <a:avLst/>
          </a:prstGeom>
          <a:noFill/>
          <a:ln w="9525" cap="flat">
            <a:solidFill>
              <a:schemeClr val="dk2"/>
            </a:solidFill>
            <a:prstDash val="solid"/>
            <a:round/>
            <a:headEnd w="med" len="med" type="none"/>
            <a:tailEnd w="med" len="med" type="none"/>
          </a:ln>
        </p:spPr>
      </p:pic>
      <p:sp>
        <p:nvSpPr>
          <p:cNvPr id="356" name="Shape 356"/>
          <p:cNvSpPr/>
          <p:nvPr/>
        </p:nvSpPr>
        <p:spPr>
          <a:xfrm>
            <a:off y="1803850" x="4513575"/>
            <a:ext cy="482099" cx="569699"/>
          </a:xfrm>
          <a:prstGeom prst="righ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0" name="Shape 360"/>
        <p:cNvGrpSpPr/>
        <p:nvPr/>
      </p:nvGrpSpPr>
      <p:grpSpPr>
        <a:xfrm>
          <a:off y="0" x="0"/>
          <a:ext cy="0" cx="0"/>
          <a:chOff y="0" x="0"/>
          <a:chExt cy="0" cx="0"/>
        </a:xfrm>
      </p:grpSpPr>
      <p:sp>
        <p:nvSpPr>
          <p:cNvPr id="361" name="Shape 361"/>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t/>
            </a:r>
            <a:endParaRPr/>
          </a:p>
          <a:p>
            <a:pPr rtl="0" lvl="0">
              <a:spcBef>
                <a:spcPts val="0"/>
              </a:spcBef>
              <a:buNone/>
            </a:pPr>
            <a:r>
              <a:t/>
            </a:r>
            <a:endParaRPr/>
          </a:p>
        </p:txBody>
      </p:sp>
      <p:sp>
        <p:nvSpPr>
          <p:cNvPr id="362" name="Shape 362"/>
          <p:cNvSpPr txBox="1"/>
          <p:nvPr>
            <p:ph type="title"/>
          </p:nvPr>
        </p:nvSpPr>
        <p:spPr>
          <a:xfrm>
            <a:off y="274637" x="3048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GeoMap Search Module</a:t>
            </a:r>
          </a:p>
        </p:txBody>
      </p:sp>
      <p:pic>
        <p:nvPicPr>
          <p:cNvPr id="363" name="Shape 363"/>
          <p:cNvPicPr preferRelativeResize="0"/>
          <p:nvPr/>
        </p:nvPicPr>
        <p:blipFill>
          <a:blip r:embed="rId3">
            <a:alphaModFix/>
          </a:blip>
          <a:stretch>
            <a:fillRect/>
          </a:stretch>
        </p:blipFill>
        <p:spPr>
          <a:xfrm>
            <a:off y="456999" x="7710350"/>
            <a:ext cy="960650" cx="976449"/>
          </a:xfrm>
          <a:prstGeom prst="rect">
            <a:avLst/>
          </a:prstGeom>
          <a:noFill/>
          <a:ln>
            <a:noFill/>
          </a:ln>
        </p:spPr>
      </p:pic>
      <p:sp>
        <p:nvSpPr>
          <p:cNvPr id="364" name="Shape 364"/>
          <p:cNvSpPr txBox="1"/>
          <p:nvPr/>
        </p:nvSpPr>
        <p:spPr>
          <a:xfrm>
            <a:off y="1600200" x="304800"/>
            <a:ext cy="5095800" cx="3769199"/>
          </a:xfrm>
          <a:prstGeom prst="rect">
            <a:avLst/>
          </a:prstGeom>
          <a:noFill/>
          <a:ln>
            <a:noFill/>
          </a:ln>
        </p:spPr>
        <p:txBody>
          <a:bodyPr bIns="91425" rIns="91425" lIns="91425" tIns="91425" anchor="t" anchorCtr="0">
            <a:noAutofit/>
          </a:bodyPr>
          <a:lstStyle/>
          <a:p>
            <a:pPr rtl="0">
              <a:spcBef>
                <a:spcPts val="0"/>
              </a:spcBef>
              <a:buNone/>
            </a:pPr>
            <a:r>
              <a:rPr lang="es"/>
              <a:t>The module shows a search form specific for </a:t>
            </a:r>
            <a:r>
              <a:rPr u="sng" lang="es">
                <a:solidFill>
                  <a:schemeClr val="hlink"/>
                </a:solidFill>
                <a:hlinkClick r:id="rId4"/>
              </a:rPr>
              <a:t>SP GeoMap field</a:t>
            </a:r>
            <a:r>
              <a:rPr lang="es"/>
              <a:t>, or </a:t>
            </a:r>
            <a:r>
              <a:rPr u="sng" lang="es">
                <a:solidFill>
                  <a:schemeClr val="hlink"/>
                </a:solidFill>
                <a:hlinkClick r:id="rId5"/>
              </a:rPr>
              <a:t>XTDir GeoMap field for Promoted Entries</a:t>
            </a:r>
            <a:r>
              <a:rPr lang="es"/>
              <a:t>.</a:t>
            </a:r>
          </a:p>
          <a:p>
            <a:pPr rtl="0">
              <a:spcBef>
                <a:spcPts val="0"/>
              </a:spcBef>
              <a:buNone/>
            </a:pPr>
            <a:r>
              <a:t/>
            </a:r>
            <a:endParaRPr/>
          </a:p>
          <a:p>
            <a:pPr rtl="0" lvl="0" indent="-317500" marL="457200">
              <a:spcBef>
                <a:spcPts val="0"/>
              </a:spcBef>
              <a:buClr>
                <a:srgbClr val="000000"/>
              </a:buClr>
              <a:buSzPct val="100000"/>
              <a:buFont typeface="Arial"/>
              <a:buChar char="●"/>
            </a:pPr>
            <a:r>
              <a:rPr b="1" lang="es"/>
              <a:t>Proximity Search</a:t>
            </a:r>
            <a:r>
              <a:rPr lang="es"/>
              <a:t>, which lets the visitors search entries within the proximity of a given location</a:t>
            </a:r>
          </a:p>
          <a:p>
            <a:pPr rtl="0" lvl="0" indent="-317500" marL="457200">
              <a:spcBef>
                <a:spcPts val="0"/>
              </a:spcBef>
              <a:buClr>
                <a:srgbClr val="000000"/>
              </a:buClr>
              <a:buSzPct val="100000"/>
              <a:buFont typeface="Arial"/>
              <a:buChar char="●"/>
            </a:pPr>
            <a:r>
              <a:rPr lang="es"/>
              <a:t>Compatible with XTDir Promoted Entries</a:t>
            </a:r>
          </a:p>
          <a:p>
            <a:pPr rtl="0" lvl="0" indent="-317500" marL="457200">
              <a:spcBef>
                <a:spcPts val="0"/>
              </a:spcBef>
              <a:buClr>
                <a:srgbClr val="000000"/>
              </a:buClr>
              <a:buSzPct val="100000"/>
              <a:buFont typeface="Arial"/>
              <a:buChar char="●"/>
            </a:pPr>
            <a:r>
              <a:rPr lang="es"/>
              <a:t>Compatible with SP GeoMap field</a:t>
            </a:r>
          </a:p>
          <a:p>
            <a:pPr rtl="0" lvl="0">
              <a:spcBef>
                <a:spcPts val="0"/>
              </a:spcBef>
              <a:buNone/>
            </a:pPr>
            <a:r>
              <a:t/>
            </a:r>
            <a:endParaRPr/>
          </a:p>
          <a:p>
            <a:pPr rtl="0">
              <a:spcBef>
                <a:spcPts val="0"/>
              </a:spcBef>
              <a:buNone/>
            </a:pPr>
            <a:r>
              <a:rPr b="1" lang="es">
                <a:solidFill>
                  <a:schemeClr val="dk1"/>
                </a:solidFill>
              </a:rPr>
              <a:t>XTDir GeoMap field for Promoted Entries</a:t>
            </a:r>
            <a:r>
              <a:rPr lang="es">
                <a:solidFill>
                  <a:schemeClr val="dk1"/>
                </a:solidFill>
              </a:rPr>
              <a:t> allows to show search r</a:t>
            </a:r>
            <a:r>
              <a:rPr lang="es"/>
              <a:t>esults ordered by priority and distance</a:t>
            </a: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lvl="0">
              <a:spcBef>
                <a:spcPts val="0"/>
              </a:spcBef>
              <a:buNone/>
            </a:pPr>
            <a:r>
              <a:t/>
            </a:r>
            <a:endParaRPr/>
          </a:p>
          <a:p>
            <a:pPr rtl="0" lvl="0">
              <a:spcBef>
                <a:spcPts val="0"/>
              </a:spcBef>
              <a:buNone/>
            </a:pPr>
            <a:r>
              <a:t/>
            </a:r>
            <a:endParaRPr/>
          </a:p>
        </p:txBody>
      </p:sp>
      <p:sp>
        <p:nvSpPr>
          <p:cNvPr id="365" name="Shape 365"/>
          <p:cNvSpPr/>
          <p:nvPr/>
        </p:nvSpPr>
        <p:spPr>
          <a:xfrm>
            <a:off y="1803850" x="4513575"/>
            <a:ext cy="482099" cx="569699"/>
          </a:xfrm>
          <a:prstGeom prst="righ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pic>
        <p:nvPicPr>
          <p:cNvPr id="366" name="Shape 366"/>
          <p:cNvPicPr preferRelativeResize="0"/>
          <p:nvPr/>
        </p:nvPicPr>
        <p:blipFill>
          <a:blip r:embed="rId6">
            <a:alphaModFix/>
          </a:blip>
          <a:stretch>
            <a:fillRect/>
          </a:stretch>
        </p:blipFill>
        <p:spPr>
          <a:xfrm>
            <a:off y="1600187" x="4073862"/>
            <a:ext cy="5095875" cx="4810125"/>
          </a:xfrm>
          <a:prstGeom prst="rect">
            <a:avLst/>
          </a:prstGeom>
          <a:noFill/>
          <a:ln w="9525" cap="flat">
            <a:solidFill>
              <a:schemeClr val="dk2"/>
            </a:solidFill>
            <a:prstDash val="solid"/>
            <a:round/>
            <a:headEnd w="med" len="med" type="none"/>
            <a:tailEnd w="med" len="med" type="none"/>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0" name="Shape 370"/>
        <p:cNvGrpSpPr/>
        <p:nvPr/>
      </p:nvGrpSpPr>
      <p:grpSpPr>
        <a:xfrm>
          <a:off y="0" x="0"/>
          <a:ext cy="0" cx="0"/>
          <a:chOff y="0" x="0"/>
          <a:chExt cy="0" cx="0"/>
        </a:xfrm>
      </p:grpSpPr>
      <p:sp>
        <p:nvSpPr>
          <p:cNvPr id="371" name="Shape 371"/>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t/>
            </a:r>
            <a:endParaRPr/>
          </a:p>
          <a:p>
            <a:pPr rtl="0" lvl="0">
              <a:spcBef>
                <a:spcPts val="0"/>
              </a:spcBef>
              <a:buNone/>
            </a:pPr>
            <a:r>
              <a:t/>
            </a:r>
            <a:endParaRPr/>
          </a:p>
        </p:txBody>
      </p:sp>
      <p:sp>
        <p:nvSpPr>
          <p:cNvPr id="372" name="Shape 372"/>
          <p:cNvSpPr txBox="1"/>
          <p:nvPr>
            <p:ph type="title"/>
          </p:nvPr>
        </p:nvSpPr>
        <p:spPr>
          <a:xfrm>
            <a:off y="274637" x="3048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GeoMap Search Module</a:t>
            </a:r>
          </a:p>
        </p:txBody>
      </p:sp>
      <p:pic>
        <p:nvPicPr>
          <p:cNvPr id="373" name="Shape 373"/>
          <p:cNvPicPr preferRelativeResize="0"/>
          <p:nvPr/>
        </p:nvPicPr>
        <p:blipFill>
          <a:blip r:embed="rId3">
            <a:alphaModFix/>
          </a:blip>
          <a:stretch>
            <a:fillRect/>
          </a:stretch>
        </p:blipFill>
        <p:spPr>
          <a:xfrm>
            <a:off y="456999" x="7710350"/>
            <a:ext cy="960650" cx="976449"/>
          </a:xfrm>
          <a:prstGeom prst="rect">
            <a:avLst/>
          </a:prstGeom>
          <a:noFill/>
          <a:ln>
            <a:noFill/>
          </a:ln>
        </p:spPr>
      </p:pic>
      <p:sp>
        <p:nvSpPr>
          <p:cNvPr id="374" name="Shape 374"/>
          <p:cNvSpPr txBox="1"/>
          <p:nvPr/>
        </p:nvSpPr>
        <p:spPr>
          <a:xfrm>
            <a:off y="1600200" x="304800"/>
            <a:ext cy="5095800" cx="3769199"/>
          </a:xfrm>
          <a:prstGeom prst="rect">
            <a:avLst/>
          </a:prstGeom>
          <a:noFill/>
          <a:ln>
            <a:noFill/>
          </a:ln>
        </p:spPr>
        <p:txBody>
          <a:bodyPr bIns="91425" rIns="91425" lIns="91425" tIns="91425" anchor="t" anchorCtr="0">
            <a:noAutofit/>
          </a:bodyPr>
          <a:lstStyle/>
          <a:p>
            <a:pPr rtl="0" lvl="0">
              <a:spcBef>
                <a:spcPts val="0"/>
              </a:spcBef>
              <a:buNone/>
            </a:pPr>
            <a:r>
              <a:t/>
            </a:r>
            <a:endParaRPr/>
          </a:p>
          <a:p>
            <a:pPr rtl="0" lvl="0" indent="-317500" marL="457200">
              <a:spcBef>
                <a:spcPts val="0"/>
              </a:spcBef>
              <a:buClr>
                <a:srgbClr val="000000"/>
              </a:buClr>
              <a:buSzPct val="100000"/>
              <a:buFont typeface="Arial"/>
              <a:buChar char="●"/>
            </a:pPr>
            <a:r>
              <a:rPr lang="es"/>
              <a:t>To enable the module, the section has to be selected and the position to show the module.</a:t>
            </a:r>
          </a:p>
          <a:p>
            <a:pPr rtl="0" lvl="0">
              <a:spcBef>
                <a:spcPts val="0"/>
              </a:spcBef>
              <a:buNone/>
            </a:pPr>
            <a:r>
              <a:t/>
            </a:r>
            <a:endParaRPr/>
          </a:p>
          <a:p>
            <a:pPr rtl="0" lvl="0" indent="-317500" marL="457200">
              <a:spcBef>
                <a:spcPts val="0"/>
              </a:spcBef>
              <a:buClr>
                <a:srgbClr val="000000"/>
              </a:buClr>
              <a:buSzPct val="100000"/>
              <a:buFont typeface="Arial"/>
              <a:buChar char="●"/>
            </a:pPr>
            <a:r>
              <a:rPr lang="es"/>
              <a:t>Also, a default search value can be defined.</a:t>
            </a: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lvl="0">
              <a:spcBef>
                <a:spcPts val="0"/>
              </a:spcBef>
              <a:buNone/>
            </a:pPr>
            <a:r>
              <a:rPr lang="es"/>
              <a:t>To show Promoted GeoMap search results, install and configure </a:t>
            </a:r>
            <a:r>
              <a:rPr u="sng" lang="es">
                <a:solidFill>
                  <a:schemeClr val="hlink"/>
                </a:solidFill>
                <a:hlinkClick r:id="rId4"/>
              </a:rPr>
              <a:t>XTDir PromoGeoMap field</a:t>
            </a:r>
            <a:r>
              <a:rPr lang="es">
                <a:solidFill>
                  <a:schemeClr val="dk1"/>
                </a:solidFill>
              </a:rPr>
              <a:t>.</a:t>
            </a:r>
          </a:p>
        </p:txBody>
      </p:sp>
      <p:sp>
        <p:nvSpPr>
          <p:cNvPr id="375" name="Shape 375"/>
          <p:cNvSpPr/>
          <p:nvPr/>
        </p:nvSpPr>
        <p:spPr>
          <a:xfrm>
            <a:off y="1803850" x="4513575"/>
            <a:ext cy="482099" cx="569699"/>
          </a:xfrm>
          <a:prstGeom prst="righ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pic>
        <p:nvPicPr>
          <p:cNvPr id="376" name="Shape 376"/>
          <p:cNvPicPr preferRelativeResize="0"/>
          <p:nvPr/>
        </p:nvPicPr>
        <p:blipFill>
          <a:blip r:embed="rId5">
            <a:alphaModFix/>
          </a:blip>
          <a:stretch>
            <a:fillRect/>
          </a:stretch>
        </p:blipFill>
        <p:spPr>
          <a:xfrm>
            <a:off y="1667450" x="4506530"/>
            <a:ext cy="4967700" cx="4300517"/>
          </a:xfrm>
          <a:prstGeom prst="rect">
            <a:avLst/>
          </a:prstGeom>
          <a:noFill/>
          <a:ln w="9525" cap="flat">
            <a:solidFill>
              <a:schemeClr val="dk2"/>
            </a:solidFill>
            <a:prstDash val="solid"/>
            <a:round/>
            <a:headEnd w="med" len="med" type="none"/>
            <a:tailEnd w="med" len="med" type="none"/>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0" name="Shape 380"/>
        <p:cNvGrpSpPr/>
        <p:nvPr/>
      </p:nvGrpSpPr>
      <p:grpSpPr>
        <a:xfrm>
          <a:off y="0" x="0"/>
          <a:ext cy="0" cx="0"/>
          <a:chOff y="0" x="0"/>
          <a:chExt cy="0" cx="0"/>
        </a:xfrm>
      </p:grpSpPr>
      <p:sp>
        <p:nvSpPr>
          <p:cNvPr id="381" name="Shape 381"/>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t/>
            </a:r>
            <a:endParaRPr/>
          </a:p>
          <a:p>
            <a:pPr rtl="0" lvl="0">
              <a:spcBef>
                <a:spcPts val="0"/>
              </a:spcBef>
              <a:buNone/>
            </a:pPr>
            <a:r>
              <a:t/>
            </a:r>
            <a:endParaRPr/>
          </a:p>
        </p:txBody>
      </p:sp>
      <p:sp>
        <p:nvSpPr>
          <p:cNvPr id="382" name="Shape 382"/>
          <p:cNvSpPr txBox="1"/>
          <p:nvPr>
            <p:ph type="title"/>
          </p:nvPr>
        </p:nvSpPr>
        <p:spPr>
          <a:xfrm>
            <a:off y="274637" x="3048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GeoMap Search Module</a:t>
            </a:r>
          </a:p>
        </p:txBody>
      </p:sp>
      <p:pic>
        <p:nvPicPr>
          <p:cNvPr id="383" name="Shape 383"/>
          <p:cNvPicPr preferRelativeResize="0"/>
          <p:nvPr/>
        </p:nvPicPr>
        <p:blipFill>
          <a:blip r:embed="rId3">
            <a:alphaModFix/>
          </a:blip>
          <a:stretch>
            <a:fillRect/>
          </a:stretch>
        </p:blipFill>
        <p:spPr>
          <a:xfrm>
            <a:off y="456999" x="7710350"/>
            <a:ext cy="960650" cx="976449"/>
          </a:xfrm>
          <a:prstGeom prst="rect">
            <a:avLst/>
          </a:prstGeom>
          <a:noFill/>
          <a:ln>
            <a:noFill/>
          </a:ln>
        </p:spPr>
      </p:pic>
      <p:sp>
        <p:nvSpPr>
          <p:cNvPr id="384" name="Shape 384"/>
          <p:cNvSpPr txBox="1"/>
          <p:nvPr/>
        </p:nvSpPr>
        <p:spPr>
          <a:xfrm>
            <a:off y="1600200" x="304800"/>
            <a:ext cy="5095800" cx="3769199"/>
          </a:xfrm>
          <a:prstGeom prst="rect">
            <a:avLst/>
          </a:prstGeom>
          <a:noFill/>
          <a:ln>
            <a:noFill/>
          </a:ln>
        </p:spPr>
        <p:txBody>
          <a:bodyPr bIns="91425" rIns="91425" lIns="91425" tIns="91425" anchor="t" anchorCtr="0">
            <a:noAutofit/>
          </a:bodyPr>
          <a:lstStyle/>
          <a:p>
            <a:pPr rtl="0" lvl="0">
              <a:spcBef>
                <a:spcPts val="0"/>
              </a:spcBef>
              <a:buNone/>
            </a:pPr>
            <a:r>
              <a:t/>
            </a:r>
            <a:endParaRPr/>
          </a:p>
          <a:p>
            <a:pPr rtl="0" lvl="0" indent="-317500" marL="457200">
              <a:spcBef>
                <a:spcPts val="0"/>
              </a:spcBef>
              <a:buClr>
                <a:srgbClr val="000000"/>
              </a:buClr>
              <a:buSzPct val="100000"/>
              <a:buFont typeface="Arial"/>
              <a:buChar char="●"/>
            </a:pPr>
            <a:r>
              <a:rPr lang="es"/>
              <a:t>Several alternative layouts are available. To show only the geomap search, the “only-geomap” layout is provided.</a:t>
            </a: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lvl="0">
              <a:spcBef>
                <a:spcPts val="0"/>
              </a:spcBef>
              <a:buClr>
                <a:schemeClr val="dk1"/>
              </a:buClr>
              <a:buSzPct val="78571"/>
              <a:buFont typeface="Arial"/>
              <a:buNone/>
            </a:pPr>
            <a:r>
              <a:rPr lang="es">
                <a:solidFill>
                  <a:schemeClr val="dk1"/>
                </a:solidFill>
              </a:rPr>
              <a:t>To show Promoted GeoMap search results, install and configure </a:t>
            </a:r>
            <a:r>
              <a:rPr u="sng" lang="es">
                <a:solidFill>
                  <a:schemeClr val="hlink"/>
                </a:solidFill>
                <a:hlinkClick r:id="rId4"/>
              </a:rPr>
              <a:t>XTDir PromoGeoMap field</a:t>
            </a:r>
            <a:r>
              <a:rPr lang="es">
                <a:solidFill>
                  <a:schemeClr val="dk1"/>
                </a:solidFill>
              </a:rPr>
              <a:t>.</a:t>
            </a:r>
          </a:p>
          <a:p>
            <a:pPr rtl="0" lvl="0">
              <a:spcBef>
                <a:spcPts val="0"/>
              </a:spcBef>
              <a:buNone/>
            </a:pPr>
            <a:r>
              <a:t/>
            </a:r>
            <a:endParaRPr/>
          </a:p>
          <a:p>
            <a:pPr rtl="0" lvl="0">
              <a:spcBef>
                <a:spcPts val="0"/>
              </a:spcBef>
              <a:buNone/>
            </a:pPr>
            <a:r>
              <a:t/>
            </a:r>
            <a:endParaRPr/>
          </a:p>
        </p:txBody>
      </p:sp>
      <p:pic>
        <p:nvPicPr>
          <p:cNvPr id="385" name="Shape 385"/>
          <p:cNvPicPr preferRelativeResize="0"/>
          <p:nvPr/>
        </p:nvPicPr>
        <p:blipFill>
          <a:blip r:embed="rId5">
            <a:alphaModFix/>
          </a:blip>
          <a:stretch>
            <a:fillRect/>
          </a:stretch>
        </p:blipFill>
        <p:spPr>
          <a:xfrm>
            <a:off y="1818948" x="4447850"/>
            <a:ext cy="4816974" cx="4238950"/>
          </a:xfrm>
          <a:prstGeom prst="rect">
            <a:avLst/>
          </a:prstGeom>
          <a:noFill/>
          <a:ln w="9525" cap="flat">
            <a:solidFill>
              <a:schemeClr val="dk2"/>
            </a:solidFill>
            <a:prstDash val="solid"/>
            <a:round/>
            <a:headEnd w="med" len="med" type="none"/>
            <a:tailEnd w="med" len="med" type="none"/>
          </a:ln>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9" name="Shape 389"/>
        <p:cNvGrpSpPr/>
        <p:nvPr/>
      </p:nvGrpSpPr>
      <p:grpSpPr>
        <a:xfrm>
          <a:off y="0" x="0"/>
          <a:ext cy="0" cx="0"/>
          <a:chOff y="0" x="0"/>
          <a:chExt cy="0" cx="0"/>
        </a:xfrm>
      </p:grpSpPr>
      <p:sp>
        <p:nvSpPr>
          <p:cNvPr id="390" name="Shape 390"/>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t/>
            </a:r>
            <a:endParaRPr/>
          </a:p>
          <a:p>
            <a:pPr rtl="0" lvl="0">
              <a:spcBef>
                <a:spcPts val="0"/>
              </a:spcBef>
              <a:buNone/>
            </a:pPr>
            <a:r>
              <a:t/>
            </a:r>
            <a:endParaRPr/>
          </a:p>
        </p:txBody>
      </p:sp>
      <p:sp>
        <p:nvSpPr>
          <p:cNvPr id="391" name="Shape 391"/>
          <p:cNvSpPr txBox="1"/>
          <p:nvPr>
            <p:ph type="title"/>
          </p:nvPr>
        </p:nvSpPr>
        <p:spPr>
          <a:xfrm>
            <a:off y="274637" x="3048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Search In Categories Modules</a:t>
            </a:r>
          </a:p>
        </p:txBody>
      </p:sp>
      <p:pic>
        <p:nvPicPr>
          <p:cNvPr id="392" name="Shape 392"/>
          <p:cNvPicPr preferRelativeResize="0"/>
          <p:nvPr/>
        </p:nvPicPr>
        <p:blipFill>
          <a:blip r:embed="rId3">
            <a:alphaModFix/>
          </a:blip>
          <a:stretch>
            <a:fillRect/>
          </a:stretch>
        </p:blipFill>
        <p:spPr>
          <a:xfrm>
            <a:off y="456999" x="7710350"/>
            <a:ext cy="960650" cx="976449"/>
          </a:xfrm>
          <a:prstGeom prst="rect">
            <a:avLst/>
          </a:prstGeom>
          <a:noFill/>
          <a:ln>
            <a:noFill/>
          </a:ln>
        </p:spPr>
      </p:pic>
      <p:sp>
        <p:nvSpPr>
          <p:cNvPr id="393" name="Shape 393"/>
          <p:cNvSpPr txBox="1"/>
          <p:nvPr/>
        </p:nvSpPr>
        <p:spPr>
          <a:xfrm>
            <a:off y="1803850" x="197700"/>
            <a:ext cy="4629299" cx="3074999"/>
          </a:xfrm>
          <a:prstGeom prst="rect">
            <a:avLst/>
          </a:prstGeom>
          <a:noFill/>
          <a:ln>
            <a:noFill/>
          </a:ln>
        </p:spPr>
        <p:txBody>
          <a:bodyPr bIns="91425" rIns="91425" lIns="91425" tIns="91425" anchor="t" anchorCtr="0">
            <a:noAutofit/>
          </a:bodyPr>
          <a:lstStyle/>
          <a:p>
            <a:pPr rtl="0" lvl="0">
              <a:spcBef>
                <a:spcPts val="0"/>
              </a:spcBef>
              <a:buNone/>
            </a:pPr>
            <a:r>
              <a:rPr b="1" lang="es">
                <a:solidFill>
                  <a:schemeClr val="dk1"/>
                </a:solidFill>
              </a:rPr>
              <a:t>XTDir Search in Categories </a:t>
            </a:r>
            <a:r>
              <a:rPr lang="es">
                <a:solidFill>
                  <a:schemeClr val="dk1"/>
                </a:solidFill>
              </a:rPr>
              <a:t>is a module to show a Search Box associated with a list of categories, to search into a selected category.</a:t>
            </a:r>
          </a:p>
          <a:p>
            <a:pPr rtl="0" lvl="0">
              <a:spcBef>
                <a:spcPts val="0"/>
              </a:spcBef>
              <a:buNone/>
            </a:pPr>
            <a:r>
              <a:t/>
            </a:r>
            <a:endParaRPr>
              <a:solidFill>
                <a:schemeClr val="dk1"/>
              </a:solidFill>
            </a:endParaRPr>
          </a:p>
          <a:p>
            <a:pPr rtl="0" lvl="0" indent="-317500" marL="457200">
              <a:spcBef>
                <a:spcPts val="0"/>
              </a:spcBef>
              <a:buClr>
                <a:srgbClr val="000000"/>
              </a:buClr>
              <a:buSzPct val="100000"/>
              <a:buFont typeface="Arial"/>
              <a:buChar char="●"/>
            </a:pPr>
            <a:r>
              <a:rPr lang="es"/>
              <a:t>Two modules are available:</a:t>
            </a:r>
          </a:p>
          <a:p>
            <a:pPr rtl="0" lvl="1" indent="-317500" marL="914400">
              <a:spcBef>
                <a:spcPts val="0"/>
              </a:spcBef>
              <a:buClr>
                <a:srgbClr val="000000"/>
              </a:buClr>
              <a:buSzPct val="100000"/>
              <a:buFont typeface="Courier New"/>
              <a:buChar char="o"/>
            </a:pPr>
            <a:r>
              <a:rPr b="1" lang="es"/>
              <a:t>Search in Categories Module for SobiPro</a:t>
            </a:r>
            <a:r>
              <a:rPr lang="es"/>
              <a:t>, submits the query to SobiPro.</a:t>
            </a:r>
          </a:p>
          <a:p>
            <a:pPr rtl="0" lvl="1" indent="-317500" marL="914400">
              <a:spcBef>
                <a:spcPts val="0"/>
              </a:spcBef>
              <a:buClr>
                <a:srgbClr val="000000"/>
              </a:buClr>
              <a:buSzPct val="100000"/>
              <a:buFont typeface="Courier New"/>
              <a:buChar char="o"/>
            </a:pPr>
            <a:r>
              <a:rPr b="1" lang="es"/>
              <a:t>Search in Categories Module for Joomla-SobiPro</a:t>
            </a:r>
            <a:r>
              <a:rPr lang="es"/>
              <a:t>, submits the query to Joomla general search, requires our Search Plugin to be activated.</a:t>
            </a:r>
          </a:p>
        </p:txBody>
      </p:sp>
      <p:pic>
        <p:nvPicPr>
          <p:cNvPr id="394" name="Shape 394"/>
          <p:cNvPicPr preferRelativeResize="0"/>
          <p:nvPr/>
        </p:nvPicPr>
        <p:blipFill>
          <a:blip r:embed="rId4">
            <a:alphaModFix/>
          </a:blip>
          <a:stretch>
            <a:fillRect/>
          </a:stretch>
        </p:blipFill>
        <p:spPr>
          <a:xfrm>
            <a:off y="1676400" x="3400175"/>
            <a:ext cy="2052925" cx="3425875"/>
          </a:xfrm>
          <a:prstGeom prst="rect">
            <a:avLst/>
          </a:prstGeom>
          <a:noFill/>
          <a:ln>
            <a:noFill/>
          </a:ln>
        </p:spPr>
      </p:pic>
      <p:pic>
        <p:nvPicPr>
          <p:cNvPr id="395" name="Shape 395"/>
          <p:cNvPicPr preferRelativeResize="0"/>
          <p:nvPr/>
        </p:nvPicPr>
        <p:blipFill>
          <a:blip r:embed="rId5">
            <a:alphaModFix/>
          </a:blip>
          <a:stretch>
            <a:fillRect/>
          </a:stretch>
        </p:blipFill>
        <p:spPr>
          <a:xfrm>
            <a:off y="3776575" x="5341300"/>
            <a:ext cy="2947800" cx="3615475"/>
          </a:xfrm>
          <a:prstGeom prst="rect">
            <a:avLst/>
          </a:prstGeom>
          <a:no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9" name="Shape 399"/>
        <p:cNvGrpSpPr/>
        <p:nvPr/>
      </p:nvGrpSpPr>
      <p:grpSpPr>
        <a:xfrm>
          <a:off y="0" x="0"/>
          <a:ext cy="0" cx="0"/>
          <a:chOff y="0" x="0"/>
          <a:chExt cy="0" cx="0"/>
        </a:xfrm>
      </p:grpSpPr>
      <p:sp>
        <p:nvSpPr>
          <p:cNvPr id="400" name="Shape 400"/>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t/>
            </a:r>
            <a:endParaRPr/>
          </a:p>
          <a:p>
            <a:pPr rtl="0" lvl="0">
              <a:spcBef>
                <a:spcPts val="0"/>
              </a:spcBef>
              <a:buNone/>
            </a:pPr>
            <a:r>
              <a:t/>
            </a:r>
            <a:endParaRPr/>
          </a:p>
        </p:txBody>
      </p:sp>
      <p:sp>
        <p:nvSpPr>
          <p:cNvPr id="401" name="Shape 401"/>
          <p:cNvSpPr txBox="1"/>
          <p:nvPr>
            <p:ph type="title"/>
          </p:nvPr>
        </p:nvSpPr>
        <p:spPr>
          <a:xfrm>
            <a:off y="274637" x="3048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Search In Categories Modules</a:t>
            </a:r>
          </a:p>
        </p:txBody>
      </p:sp>
      <p:pic>
        <p:nvPicPr>
          <p:cNvPr id="402" name="Shape 402"/>
          <p:cNvPicPr preferRelativeResize="0"/>
          <p:nvPr/>
        </p:nvPicPr>
        <p:blipFill>
          <a:blip r:embed="rId3">
            <a:alphaModFix/>
          </a:blip>
          <a:stretch>
            <a:fillRect/>
          </a:stretch>
        </p:blipFill>
        <p:spPr>
          <a:xfrm>
            <a:off y="456999" x="7710350"/>
            <a:ext cy="960650" cx="976449"/>
          </a:xfrm>
          <a:prstGeom prst="rect">
            <a:avLst/>
          </a:prstGeom>
          <a:noFill/>
          <a:ln>
            <a:noFill/>
          </a:ln>
        </p:spPr>
      </p:pic>
      <p:sp>
        <p:nvSpPr>
          <p:cNvPr id="403" name="Shape 403"/>
          <p:cNvSpPr txBox="1"/>
          <p:nvPr/>
        </p:nvSpPr>
        <p:spPr>
          <a:xfrm>
            <a:off y="1803850" x="197700"/>
            <a:ext cy="4629299" cx="3871200"/>
          </a:xfrm>
          <a:prstGeom prst="rect">
            <a:avLst/>
          </a:prstGeom>
          <a:noFill/>
          <a:ln>
            <a:noFill/>
          </a:ln>
        </p:spPr>
        <p:txBody>
          <a:bodyPr bIns="91425" rIns="91425" lIns="91425" tIns="91425" anchor="t" anchorCtr="0">
            <a:noAutofit/>
          </a:bodyPr>
          <a:lstStyle/>
          <a:p>
            <a:pPr rtl="0" lvl="0" indent="-317500" marL="457200">
              <a:spcBef>
                <a:spcPts val="0"/>
              </a:spcBef>
              <a:buClr>
                <a:srgbClr val="000000"/>
              </a:buClr>
              <a:buSzPct val="100000"/>
              <a:buFont typeface="Arial"/>
              <a:buChar char="●"/>
            </a:pPr>
            <a:r>
              <a:rPr lang="es"/>
              <a:t>Both modules have similar configuration options.</a:t>
            </a:r>
          </a:p>
          <a:p>
            <a:pPr rtl="0" lvl="0">
              <a:spcBef>
                <a:spcPts val="0"/>
              </a:spcBef>
              <a:buNone/>
            </a:pPr>
            <a:r>
              <a:t/>
            </a:r>
            <a:endParaRPr b="1"/>
          </a:p>
          <a:p>
            <a:pPr rtl="0" lvl="0" indent="-317500" marL="457200">
              <a:spcBef>
                <a:spcPts val="0"/>
              </a:spcBef>
              <a:buClr>
                <a:srgbClr val="000000"/>
              </a:buClr>
              <a:buSzPct val="100000"/>
              <a:buFont typeface="Arial"/>
              <a:buChar char="●"/>
            </a:pPr>
            <a:r>
              <a:rPr lang="es"/>
              <a:t>First, select how the Category selection is shown. It can be default SobiPro selection, or the customized chained select, with entries counter.</a:t>
            </a:r>
          </a:p>
          <a:p>
            <a:pPr rtl="0" lvl="0">
              <a:spcBef>
                <a:spcPts val="0"/>
              </a:spcBef>
              <a:buNone/>
            </a:pPr>
            <a:r>
              <a:t/>
            </a:r>
            <a:endParaRPr/>
          </a:p>
        </p:txBody>
      </p:sp>
      <p:pic>
        <p:nvPicPr>
          <p:cNvPr id="404" name="Shape 404"/>
          <p:cNvPicPr preferRelativeResize="0"/>
          <p:nvPr/>
        </p:nvPicPr>
        <p:blipFill>
          <a:blip r:embed="rId4">
            <a:alphaModFix/>
          </a:blip>
          <a:stretch>
            <a:fillRect/>
          </a:stretch>
        </p:blipFill>
        <p:spPr>
          <a:xfrm>
            <a:off y="1803850" x="4314812"/>
            <a:ext cy="4400550" cx="4219575"/>
          </a:xfrm>
          <a:prstGeom prst="rect">
            <a:avLst/>
          </a:prstGeom>
          <a:noFill/>
          <a:ln>
            <a:noFill/>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8" name="Shape 408"/>
        <p:cNvGrpSpPr/>
        <p:nvPr/>
      </p:nvGrpSpPr>
      <p:grpSpPr>
        <a:xfrm>
          <a:off y="0" x="0"/>
          <a:ext cy="0" cx="0"/>
          <a:chOff y="0" x="0"/>
          <a:chExt cy="0" cx="0"/>
        </a:xfrm>
      </p:grpSpPr>
      <p:sp>
        <p:nvSpPr>
          <p:cNvPr id="409" name="Shape 409"/>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t/>
            </a:r>
            <a:endParaRPr/>
          </a:p>
          <a:p>
            <a:pPr rtl="0" lvl="0">
              <a:spcBef>
                <a:spcPts val="0"/>
              </a:spcBef>
              <a:buNone/>
            </a:pPr>
            <a:r>
              <a:t/>
            </a:r>
            <a:endParaRPr/>
          </a:p>
        </p:txBody>
      </p:sp>
      <p:sp>
        <p:nvSpPr>
          <p:cNvPr id="410" name="Shape 410"/>
          <p:cNvSpPr txBox="1"/>
          <p:nvPr>
            <p:ph type="title"/>
          </p:nvPr>
        </p:nvSpPr>
        <p:spPr>
          <a:xfrm>
            <a:off y="274637" x="3048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Search In Categories Modules</a:t>
            </a:r>
          </a:p>
        </p:txBody>
      </p:sp>
      <p:pic>
        <p:nvPicPr>
          <p:cNvPr id="411" name="Shape 411"/>
          <p:cNvPicPr preferRelativeResize="0"/>
          <p:nvPr/>
        </p:nvPicPr>
        <p:blipFill>
          <a:blip r:embed="rId3">
            <a:alphaModFix/>
          </a:blip>
          <a:stretch>
            <a:fillRect/>
          </a:stretch>
        </p:blipFill>
        <p:spPr>
          <a:xfrm>
            <a:off y="456999" x="7710350"/>
            <a:ext cy="960650" cx="976449"/>
          </a:xfrm>
          <a:prstGeom prst="rect">
            <a:avLst/>
          </a:prstGeom>
          <a:noFill/>
          <a:ln>
            <a:noFill/>
          </a:ln>
        </p:spPr>
      </p:pic>
      <p:sp>
        <p:nvSpPr>
          <p:cNvPr id="412" name="Shape 412"/>
          <p:cNvSpPr txBox="1"/>
          <p:nvPr/>
        </p:nvSpPr>
        <p:spPr>
          <a:xfrm>
            <a:off y="1803850" x="197700"/>
            <a:ext cy="4629299" cx="3853500"/>
          </a:xfrm>
          <a:prstGeom prst="rect">
            <a:avLst/>
          </a:prstGeom>
          <a:noFill/>
          <a:ln>
            <a:noFill/>
          </a:ln>
        </p:spPr>
        <p:txBody>
          <a:bodyPr bIns="91425" rIns="91425" lIns="91425" tIns="91425" anchor="t" anchorCtr="0">
            <a:noAutofit/>
          </a:bodyPr>
          <a:lstStyle/>
          <a:p>
            <a:pPr rtl="0" lvl="0" indent="-317500" marL="457200">
              <a:spcBef>
                <a:spcPts val="0"/>
              </a:spcBef>
              <a:buClr>
                <a:srgbClr val="000000"/>
              </a:buClr>
              <a:buSzPct val="100000"/>
              <a:buFont typeface="Arial"/>
              <a:buChar char="●"/>
            </a:pPr>
            <a:r>
              <a:rPr lang="es"/>
              <a:t>Both modules have similar configuration options.</a:t>
            </a:r>
          </a:p>
          <a:p>
            <a:pPr rtl="0" lvl="0">
              <a:spcBef>
                <a:spcPts val="0"/>
              </a:spcBef>
              <a:buNone/>
            </a:pPr>
            <a:r>
              <a:t/>
            </a:r>
            <a:endParaRPr b="1"/>
          </a:p>
          <a:p>
            <a:pPr rtl="0" lvl="0" indent="-317500" marL="457200">
              <a:spcBef>
                <a:spcPts val="0"/>
              </a:spcBef>
              <a:buClr>
                <a:srgbClr val="000000"/>
              </a:buClr>
              <a:buSzPct val="100000"/>
              <a:buFont typeface="Arial"/>
              <a:buChar char="●"/>
            </a:pPr>
            <a:r>
              <a:rPr lang="es"/>
              <a:t>First, select how the Category selection is shown. It can be default SobiPro selection, or the customized chained select, with entries counter.</a:t>
            </a:r>
          </a:p>
          <a:p>
            <a:pPr rtl="0" lvl="0" indent="-317500" marL="457200">
              <a:spcBef>
                <a:spcPts val="0"/>
              </a:spcBef>
              <a:buClr>
                <a:srgbClr val="000000"/>
              </a:buClr>
              <a:buSzPct val="100000"/>
              <a:buFont typeface="Arial"/>
              <a:buChar char="●"/>
            </a:pPr>
            <a:r>
              <a:rPr lang="es"/>
              <a:t>Several style parameters are available in the basic configuration.</a:t>
            </a:r>
          </a:p>
          <a:p>
            <a:pPr rtl="0" lvl="0">
              <a:spcBef>
                <a:spcPts val="0"/>
              </a:spcBef>
              <a:buNone/>
            </a:pPr>
            <a:r>
              <a:t/>
            </a:r>
            <a:endParaRPr/>
          </a:p>
        </p:txBody>
      </p:sp>
      <p:pic>
        <p:nvPicPr>
          <p:cNvPr id="413" name="Shape 413"/>
          <p:cNvPicPr preferRelativeResize="0"/>
          <p:nvPr/>
        </p:nvPicPr>
        <p:blipFill>
          <a:blip r:embed="rId4">
            <a:alphaModFix/>
          </a:blip>
          <a:stretch>
            <a:fillRect/>
          </a:stretch>
        </p:blipFill>
        <p:spPr>
          <a:xfrm>
            <a:off y="1732550" x="5081200"/>
            <a:ext cy="4967700" cx="34532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y="0" x="0"/>
          <a:ext cy="0" cx="0"/>
          <a:chOff y="0" x="0"/>
          <a:chExt cy="0" cx="0"/>
        </a:xfrm>
      </p:grpSpPr>
      <p:sp>
        <p:nvSpPr>
          <p:cNvPr id="59" name="Shape 59"/>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rPr lang="es"/>
              <a:t>Prerequisites</a:t>
            </a:r>
          </a:p>
          <a:p>
            <a:pPr rtl="0" lvl="0">
              <a:spcBef>
                <a:spcPts val="0"/>
              </a:spcBef>
              <a:buNone/>
            </a:pPr>
            <a:r>
              <a:t/>
            </a:r>
            <a:endParaRPr/>
          </a:p>
          <a:p>
            <a:pPr rtl="0" lvl="0" indent="-419100" marL="457200">
              <a:spcBef>
                <a:spcPts val="0"/>
              </a:spcBef>
              <a:buClr>
                <a:schemeClr val="dk1"/>
              </a:buClr>
              <a:buSzPct val="100000"/>
              <a:buFont typeface="Arial"/>
              <a:buChar char="●"/>
            </a:pPr>
            <a:r>
              <a:rPr lang="es"/>
              <a:t>XTDir 5.3, or superior</a:t>
            </a:r>
          </a:p>
          <a:p>
            <a:pPr rtl="0" lvl="0" indent="-419100" marL="457200">
              <a:spcBef>
                <a:spcPts val="0"/>
              </a:spcBef>
              <a:buClr>
                <a:schemeClr val="dk1"/>
              </a:buClr>
              <a:buSzPct val="100000"/>
              <a:buFont typeface="Arial"/>
              <a:buChar char="●"/>
            </a:pPr>
            <a:r>
              <a:rPr lang="es"/>
              <a:t>SobiPro 1.1, or superior (recommended)</a:t>
            </a:r>
          </a:p>
          <a:p>
            <a:pPr rtl="0" lvl="0" indent="-419100" marL="457200">
              <a:spcBef>
                <a:spcPts val="0"/>
              </a:spcBef>
              <a:buClr>
                <a:schemeClr val="dk1"/>
              </a:buClr>
              <a:buSzPct val="100000"/>
              <a:buFont typeface="Arial"/>
              <a:buChar char="●"/>
            </a:pPr>
            <a:r>
              <a:rPr lang="es"/>
              <a:t>SobiPro 1.0.8 is supported in compatibility mode</a:t>
            </a:r>
          </a:p>
          <a:p>
            <a:pPr rtl="0" lvl="0" indent="-419100" marL="457200">
              <a:spcBef>
                <a:spcPts val="0"/>
              </a:spcBef>
              <a:buClr>
                <a:schemeClr val="dk1"/>
              </a:buClr>
              <a:buSzPct val="100000"/>
              <a:buFont typeface="Arial"/>
              <a:buChar char="●"/>
            </a:pPr>
            <a:r>
              <a:rPr lang="es"/>
              <a:t>Joomla 2.5 /3, or superior</a:t>
            </a:r>
          </a:p>
          <a:p>
            <a:pPr rtl="0" lvl="0" indent="-419100" marL="457200">
              <a:spcBef>
                <a:spcPts val="0"/>
              </a:spcBef>
              <a:buClr>
                <a:schemeClr val="dk1"/>
              </a:buClr>
              <a:buSzPct val="100000"/>
              <a:buFont typeface="Arial"/>
              <a:buChar char="●"/>
            </a:pPr>
            <a:r>
              <a:rPr lang="es"/>
              <a:t>MySQL 5.5, or superior (recommended)</a:t>
            </a:r>
          </a:p>
          <a:p>
            <a:pPr rtl="0" lvl="0" indent="-419100" marL="457200">
              <a:spcBef>
                <a:spcPts val="0"/>
              </a:spcBef>
              <a:buClr>
                <a:schemeClr val="dk1"/>
              </a:buClr>
              <a:buSzPct val="100000"/>
              <a:buFont typeface="Arial"/>
              <a:buChar char="●"/>
            </a:pPr>
            <a:r>
              <a:rPr lang="es"/>
              <a:t>PHP 5.3, or superior</a:t>
            </a:r>
          </a:p>
          <a:p>
            <a:pPr rtl="0" lvl="0">
              <a:spcBef>
                <a:spcPts val="0"/>
              </a:spcBef>
              <a:buNone/>
            </a:pPr>
            <a:r>
              <a:t/>
            </a:r>
            <a:endParaRPr/>
          </a:p>
          <a:p>
            <a:pPr rtl="0" lvl="0">
              <a:spcBef>
                <a:spcPts val="0"/>
              </a:spcBef>
              <a:buNone/>
            </a:pPr>
            <a:r>
              <a:t/>
            </a:r>
            <a:endParaRPr/>
          </a:p>
        </p:txBody>
      </p:sp>
      <p:sp>
        <p:nvSpPr>
          <p:cNvPr id="60" name="Shape 60"/>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XTDir for SobiPro - Prerequisites</a:t>
            </a:r>
          </a:p>
        </p:txBody>
      </p:sp>
      <p:pic>
        <p:nvPicPr>
          <p:cNvPr id="61" name="Shape 61"/>
          <p:cNvPicPr preferRelativeResize="0"/>
          <p:nvPr/>
        </p:nvPicPr>
        <p:blipFill>
          <a:blip r:embed="rId3">
            <a:alphaModFix/>
          </a:blip>
          <a:stretch>
            <a:fillRect/>
          </a:stretch>
        </p:blipFill>
        <p:spPr>
          <a:xfrm>
            <a:off y="456999" x="7710350"/>
            <a:ext cy="960650" cx="976449"/>
          </a:xfrm>
          <a:prstGeom prst="rect">
            <a:avLst/>
          </a:prstGeom>
          <a:noFill/>
          <a:ln>
            <a:noFill/>
          </a:ln>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7" name="Shape 417"/>
        <p:cNvGrpSpPr/>
        <p:nvPr/>
      </p:nvGrpSpPr>
      <p:grpSpPr>
        <a:xfrm>
          <a:off y="0" x="0"/>
          <a:ext cy="0" cx="0"/>
          <a:chOff y="0" x="0"/>
          <a:chExt cy="0" cx="0"/>
        </a:xfrm>
      </p:grpSpPr>
      <p:sp>
        <p:nvSpPr>
          <p:cNvPr id="418" name="Shape 418"/>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t/>
            </a:r>
            <a:endParaRPr/>
          </a:p>
          <a:p>
            <a:pPr rtl="0" lvl="0">
              <a:spcBef>
                <a:spcPts val="0"/>
              </a:spcBef>
              <a:buNone/>
            </a:pPr>
            <a:r>
              <a:t/>
            </a:r>
            <a:endParaRPr/>
          </a:p>
        </p:txBody>
      </p:sp>
      <p:sp>
        <p:nvSpPr>
          <p:cNvPr id="419" name="Shape 419"/>
          <p:cNvSpPr txBox="1"/>
          <p:nvPr>
            <p:ph type="title"/>
          </p:nvPr>
        </p:nvSpPr>
        <p:spPr>
          <a:xfrm>
            <a:off y="274637" x="3048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Search In Categories Modules</a:t>
            </a:r>
          </a:p>
        </p:txBody>
      </p:sp>
      <p:pic>
        <p:nvPicPr>
          <p:cNvPr id="420" name="Shape 420"/>
          <p:cNvPicPr preferRelativeResize="0"/>
          <p:nvPr/>
        </p:nvPicPr>
        <p:blipFill>
          <a:blip r:embed="rId3">
            <a:alphaModFix/>
          </a:blip>
          <a:stretch>
            <a:fillRect/>
          </a:stretch>
        </p:blipFill>
        <p:spPr>
          <a:xfrm>
            <a:off y="456999" x="7710350"/>
            <a:ext cy="960650" cx="976449"/>
          </a:xfrm>
          <a:prstGeom prst="rect">
            <a:avLst/>
          </a:prstGeom>
          <a:noFill/>
          <a:ln>
            <a:noFill/>
          </a:ln>
        </p:spPr>
      </p:pic>
      <p:sp>
        <p:nvSpPr>
          <p:cNvPr id="421" name="Shape 421"/>
          <p:cNvSpPr txBox="1"/>
          <p:nvPr/>
        </p:nvSpPr>
        <p:spPr>
          <a:xfrm>
            <a:off y="1803850" x="197700"/>
            <a:ext cy="4629299" cx="3865499"/>
          </a:xfrm>
          <a:prstGeom prst="rect">
            <a:avLst/>
          </a:prstGeom>
          <a:noFill/>
          <a:ln>
            <a:noFill/>
          </a:ln>
        </p:spPr>
        <p:txBody>
          <a:bodyPr bIns="91425" rIns="91425" lIns="91425" tIns="91425" anchor="t" anchorCtr="0">
            <a:noAutofit/>
          </a:bodyPr>
          <a:lstStyle/>
          <a:p>
            <a:pPr rtl="0" lvl="0" indent="-317500" marL="457200">
              <a:spcBef>
                <a:spcPts val="0"/>
              </a:spcBef>
              <a:buClr>
                <a:srgbClr val="000000"/>
              </a:buClr>
              <a:buSzPct val="100000"/>
              <a:buFont typeface="Arial"/>
              <a:buChar char="●"/>
            </a:pPr>
            <a:r>
              <a:rPr lang="es"/>
              <a:t>Both modules have similar configuration options.</a:t>
            </a:r>
          </a:p>
          <a:p>
            <a:pPr rtl="0" lvl="0">
              <a:spcBef>
                <a:spcPts val="0"/>
              </a:spcBef>
              <a:buNone/>
            </a:pPr>
            <a:r>
              <a:t/>
            </a:r>
            <a:endParaRPr b="1"/>
          </a:p>
          <a:p>
            <a:pPr rtl="0" lvl="0" indent="-317500" marL="457200">
              <a:spcBef>
                <a:spcPts val="0"/>
              </a:spcBef>
              <a:buClr>
                <a:srgbClr val="000000"/>
              </a:buClr>
              <a:buSzPct val="100000"/>
              <a:buFont typeface="Arial"/>
              <a:buChar char="●"/>
            </a:pPr>
            <a:r>
              <a:rPr lang="es"/>
              <a:t>First, select how the Category selection is shown. It can be default SobiPro selection, or the customized chained select, with entries counter.</a:t>
            </a:r>
          </a:p>
          <a:p>
            <a:pPr rtl="0" lvl="0" indent="-317500" marL="457200">
              <a:spcBef>
                <a:spcPts val="0"/>
              </a:spcBef>
              <a:buClr>
                <a:srgbClr val="000000"/>
              </a:buClr>
              <a:buSzPct val="100000"/>
              <a:buFont typeface="Arial"/>
              <a:buChar char="●"/>
            </a:pPr>
            <a:r>
              <a:rPr lang="es"/>
              <a:t>Several style parameters are available in the basic configuration.</a:t>
            </a:r>
          </a:p>
          <a:p>
            <a:pPr rtl="0" lvl="0" indent="-317500" marL="457200">
              <a:spcBef>
                <a:spcPts val="0"/>
              </a:spcBef>
              <a:buClr>
                <a:srgbClr val="000000"/>
              </a:buClr>
              <a:buSzPct val="100000"/>
              <a:buFont typeface="Arial"/>
              <a:buChar char="●"/>
            </a:pPr>
            <a:r>
              <a:rPr lang="es"/>
              <a:t>In the advanced configuration:</a:t>
            </a:r>
          </a:p>
          <a:p>
            <a:pPr rtl="0" lvl="1" indent="-317500" marL="914400">
              <a:spcBef>
                <a:spcPts val="0"/>
              </a:spcBef>
              <a:buClr>
                <a:srgbClr val="000000"/>
              </a:buClr>
              <a:buSzPct val="100000"/>
              <a:buFont typeface="Courier New"/>
              <a:buChar char="o"/>
            </a:pPr>
            <a:r>
              <a:rPr lang="es"/>
              <a:t>You can define a default search value. By default, it submits the value to return all matching entries</a:t>
            </a:r>
          </a:p>
          <a:p>
            <a:pPr rtl="0" lvl="1" indent="-317500" marL="914400">
              <a:spcBef>
                <a:spcPts val="0"/>
              </a:spcBef>
              <a:buClr>
                <a:srgbClr val="000000"/>
              </a:buClr>
              <a:buSzPct val="100000"/>
              <a:buFont typeface="Courier New"/>
              <a:buChar char="o"/>
            </a:pPr>
            <a:r>
              <a:rPr lang="es"/>
              <a:t>You can also restrict how categories are shown.</a:t>
            </a:r>
          </a:p>
          <a:p>
            <a:pPr rtl="0" lvl="0">
              <a:spcBef>
                <a:spcPts val="0"/>
              </a:spcBef>
              <a:buNone/>
            </a:pPr>
            <a:r>
              <a:t/>
            </a:r>
            <a:endParaRPr/>
          </a:p>
          <a:p>
            <a:pPr rtl="0" lvl="0">
              <a:spcBef>
                <a:spcPts val="0"/>
              </a:spcBef>
              <a:buNone/>
            </a:pPr>
            <a:r>
              <a:t/>
            </a:r>
            <a:endParaRPr/>
          </a:p>
        </p:txBody>
      </p:sp>
      <p:pic>
        <p:nvPicPr>
          <p:cNvPr id="422" name="Shape 422"/>
          <p:cNvPicPr preferRelativeResize="0"/>
          <p:nvPr/>
        </p:nvPicPr>
        <p:blipFill>
          <a:blip r:embed="rId4">
            <a:alphaModFix/>
          </a:blip>
          <a:stretch>
            <a:fillRect/>
          </a:stretch>
        </p:blipFill>
        <p:spPr>
          <a:xfrm>
            <a:off y="1600201" x="4987573"/>
            <a:ext cy="5207024" cx="4095449"/>
          </a:xfrm>
          <a:prstGeom prst="rect">
            <a:avLst/>
          </a:prstGeom>
          <a:noFill/>
          <a:ln>
            <a:noFill/>
          </a:ln>
        </p:spPr>
      </p:pic>
      <p:sp>
        <p:nvSpPr>
          <p:cNvPr id="423" name="Shape 423"/>
          <p:cNvSpPr txBox="1"/>
          <p:nvPr/>
        </p:nvSpPr>
        <p:spPr>
          <a:xfrm>
            <a:off y="5968050" x="197700"/>
            <a:ext cy="737700" cx="4471799"/>
          </a:xfrm>
          <a:prstGeom prst="rect">
            <a:avLst/>
          </a:prstGeom>
          <a:noFill/>
          <a:ln>
            <a:noFill/>
          </a:ln>
        </p:spPr>
        <p:txBody>
          <a:bodyPr bIns="91425" rIns="91425" lIns="91425" tIns="91425" anchor="t" anchorCtr="0">
            <a:noAutofit/>
          </a:bodyPr>
          <a:lstStyle/>
          <a:p>
            <a:pPr>
              <a:spcBef>
                <a:spcPts val="0"/>
              </a:spcBef>
              <a:buNone/>
            </a:pPr>
            <a:r>
              <a:rPr lang="es" i="1"/>
              <a:t>NOTE for Joomla 2.5: You can disable our jQuery library instance (E.g. in SobiPro pages, to avoid two conflicting libraries), or the Bootstrap styling.</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7" name="Shape 427"/>
        <p:cNvGrpSpPr/>
        <p:nvPr/>
      </p:nvGrpSpPr>
      <p:grpSpPr>
        <a:xfrm>
          <a:off y="0" x="0"/>
          <a:ext cy="0" cx="0"/>
          <a:chOff y="0" x="0"/>
          <a:chExt cy="0" cx="0"/>
        </a:xfrm>
      </p:grpSpPr>
      <p:sp>
        <p:nvSpPr>
          <p:cNvPr id="428" name="Shape 428"/>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t/>
            </a:r>
            <a:endParaRPr/>
          </a:p>
          <a:p>
            <a:pPr rtl="0" lvl="0">
              <a:spcBef>
                <a:spcPts val="0"/>
              </a:spcBef>
              <a:buNone/>
            </a:pPr>
            <a:r>
              <a:t/>
            </a:r>
            <a:endParaRPr/>
          </a:p>
        </p:txBody>
      </p:sp>
      <p:sp>
        <p:nvSpPr>
          <p:cNvPr id="429" name="Shape 429"/>
          <p:cNvSpPr txBox="1"/>
          <p:nvPr>
            <p:ph type="title"/>
          </p:nvPr>
        </p:nvSpPr>
        <p:spPr>
          <a:xfrm>
            <a:off y="274637" x="3048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Chained Categories Control for Search</a:t>
            </a:r>
          </a:p>
        </p:txBody>
      </p:sp>
      <p:pic>
        <p:nvPicPr>
          <p:cNvPr id="430" name="Shape 430"/>
          <p:cNvPicPr preferRelativeResize="0"/>
          <p:nvPr/>
        </p:nvPicPr>
        <p:blipFill>
          <a:blip r:embed="rId3">
            <a:alphaModFix/>
          </a:blip>
          <a:stretch>
            <a:fillRect/>
          </a:stretch>
        </p:blipFill>
        <p:spPr>
          <a:xfrm>
            <a:off y="456999" x="7710350"/>
            <a:ext cy="960650" cx="976449"/>
          </a:xfrm>
          <a:prstGeom prst="rect">
            <a:avLst/>
          </a:prstGeom>
          <a:noFill/>
          <a:ln>
            <a:noFill/>
          </a:ln>
        </p:spPr>
      </p:pic>
      <p:sp>
        <p:nvSpPr>
          <p:cNvPr id="431" name="Shape 431"/>
          <p:cNvSpPr txBox="1"/>
          <p:nvPr/>
        </p:nvSpPr>
        <p:spPr>
          <a:xfrm>
            <a:off y="1803850" x="197700"/>
            <a:ext cy="4629299" cx="3074999"/>
          </a:xfrm>
          <a:prstGeom prst="rect">
            <a:avLst/>
          </a:prstGeom>
          <a:noFill/>
          <a:ln>
            <a:noFill/>
          </a:ln>
        </p:spPr>
        <p:txBody>
          <a:bodyPr bIns="91425" rIns="91425" lIns="91425" tIns="91425" anchor="t" anchorCtr="0">
            <a:noAutofit/>
          </a:bodyPr>
          <a:lstStyle/>
          <a:p>
            <a:pPr rtl="0" lvl="0">
              <a:spcBef>
                <a:spcPts val="0"/>
              </a:spcBef>
              <a:buNone/>
            </a:pPr>
            <a:r>
              <a:rPr b="1" lang="es">
                <a:solidFill>
                  <a:schemeClr val="dk1"/>
                </a:solidFill>
              </a:rPr>
              <a:t>XTDir Chained Categories Control for Search </a:t>
            </a:r>
            <a:r>
              <a:rPr lang="es">
                <a:solidFill>
                  <a:schemeClr val="dk1"/>
                </a:solidFill>
              </a:rPr>
              <a:t>provides support for:</a:t>
            </a:r>
          </a:p>
          <a:p>
            <a:pPr rtl="0" lvl="0">
              <a:spcBef>
                <a:spcPts val="0"/>
              </a:spcBef>
              <a:buNone/>
            </a:pPr>
            <a:r>
              <a:t/>
            </a:r>
            <a:endParaRPr>
              <a:solidFill>
                <a:schemeClr val="dk1"/>
              </a:solidFill>
            </a:endParaRPr>
          </a:p>
          <a:p>
            <a:pPr rtl="0" lvl="1" indent="-317500" marL="914400">
              <a:spcBef>
                <a:spcPts val="0"/>
              </a:spcBef>
              <a:buClr>
                <a:srgbClr val="000000"/>
              </a:buClr>
              <a:buSzPct val="100000"/>
              <a:buFont typeface="Courier New"/>
              <a:buChar char="o"/>
            </a:pPr>
            <a:r>
              <a:rPr b="1" lang="es"/>
              <a:t>Empty keyword search: </a:t>
            </a:r>
            <a:r>
              <a:rPr lang="es"/>
              <a:t>searching with the * keyword to match all entries, entries filtered by a category, or a combination of filters.</a:t>
            </a:r>
          </a:p>
          <a:p>
            <a:pPr rtl="0" lvl="0" indent="0" marL="457200">
              <a:spcBef>
                <a:spcPts val="0"/>
              </a:spcBef>
              <a:buNone/>
            </a:pPr>
            <a:r>
              <a:t/>
            </a:r>
            <a:endParaRPr/>
          </a:p>
          <a:p>
            <a:pPr rtl="0" lvl="1" indent="-317500" marL="914400">
              <a:spcBef>
                <a:spcPts val="0"/>
              </a:spcBef>
              <a:buClr>
                <a:srgbClr val="000000"/>
              </a:buClr>
              <a:buSzPct val="100000"/>
              <a:buFont typeface="Courier New"/>
              <a:buChar char="o"/>
            </a:pPr>
            <a:r>
              <a:rPr b="1" lang="es"/>
              <a:t>Chained categories control:</a:t>
            </a:r>
            <a:r>
              <a:rPr lang="es"/>
              <a:t> to show several levels of category chained selects.</a:t>
            </a:r>
          </a:p>
        </p:txBody>
      </p:sp>
      <p:pic>
        <p:nvPicPr>
          <p:cNvPr id="432" name="Shape 432"/>
          <p:cNvPicPr preferRelativeResize="0"/>
          <p:nvPr/>
        </p:nvPicPr>
        <p:blipFill>
          <a:blip r:embed="rId4">
            <a:alphaModFix/>
          </a:blip>
          <a:stretch>
            <a:fillRect/>
          </a:stretch>
        </p:blipFill>
        <p:spPr>
          <a:xfrm>
            <a:off y="2414197" x="3486900"/>
            <a:ext cy="2372524" cx="5133024"/>
          </a:xfrm>
          <a:prstGeom prst="rect">
            <a:avLst/>
          </a:prstGeom>
          <a:noFill/>
          <a:ln>
            <a:noFill/>
          </a:ln>
        </p:spPr>
      </p:pic>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6" name="Shape 436"/>
        <p:cNvGrpSpPr/>
        <p:nvPr/>
      </p:nvGrpSpPr>
      <p:grpSpPr>
        <a:xfrm>
          <a:off y="0" x="0"/>
          <a:ext cy="0" cx="0"/>
          <a:chOff y="0" x="0"/>
          <a:chExt cy="0" cx="0"/>
        </a:xfrm>
      </p:grpSpPr>
      <p:pic>
        <p:nvPicPr>
          <p:cNvPr id="437" name="Shape 437"/>
          <p:cNvPicPr preferRelativeResize="0"/>
          <p:nvPr/>
        </p:nvPicPr>
        <p:blipFill>
          <a:blip r:embed="rId3">
            <a:alphaModFix/>
          </a:blip>
          <a:stretch>
            <a:fillRect/>
          </a:stretch>
        </p:blipFill>
        <p:spPr>
          <a:xfrm>
            <a:off y="1711600" x="4549969"/>
            <a:ext cy="1997949" cx="4074725"/>
          </a:xfrm>
          <a:prstGeom prst="rect">
            <a:avLst/>
          </a:prstGeom>
          <a:noFill/>
          <a:ln>
            <a:noFill/>
          </a:ln>
        </p:spPr>
      </p:pic>
      <p:sp>
        <p:nvSpPr>
          <p:cNvPr id="438" name="Shape 438"/>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t/>
            </a:r>
            <a:endParaRPr/>
          </a:p>
          <a:p>
            <a:pPr rtl="0" lvl="0">
              <a:spcBef>
                <a:spcPts val="0"/>
              </a:spcBef>
              <a:buNone/>
            </a:pPr>
            <a:r>
              <a:t/>
            </a:r>
            <a:endParaRPr/>
          </a:p>
        </p:txBody>
      </p:sp>
      <p:sp>
        <p:nvSpPr>
          <p:cNvPr id="439" name="Shape 439"/>
          <p:cNvSpPr txBox="1"/>
          <p:nvPr>
            <p:ph type="title"/>
          </p:nvPr>
        </p:nvSpPr>
        <p:spPr>
          <a:xfrm>
            <a:off y="274637" x="3048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Chained Categories Control for Search</a:t>
            </a:r>
          </a:p>
        </p:txBody>
      </p:sp>
      <p:pic>
        <p:nvPicPr>
          <p:cNvPr id="440" name="Shape 440"/>
          <p:cNvPicPr preferRelativeResize="0"/>
          <p:nvPr/>
        </p:nvPicPr>
        <p:blipFill>
          <a:blip r:embed="rId4">
            <a:alphaModFix/>
          </a:blip>
          <a:stretch>
            <a:fillRect/>
          </a:stretch>
        </p:blipFill>
        <p:spPr>
          <a:xfrm>
            <a:off y="456999" x="7710350"/>
            <a:ext cy="960650" cx="976449"/>
          </a:xfrm>
          <a:prstGeom prst="rect">
            <a:avLst/>
          </a:prstGeom>
          <a:noFill/>
          <a:ln>
            <a:noFill/>
          </a:ln>
        </p:spPr>
      </p:pic>
      <p:sp>
        <p:nvSpPr>
          <p:cNvPr id="441" name="Shape 441"/>
          <p:cNvSpPr txBox="1"/>
          <p:nvPr/>
        </p:nvSpPr>
        <p:spPr>
          <a:xfrm>
            <a:off y="1803850" x="197700"/>
            <a:ext cy="4629299" cx="3024899"/>
          </a:xfrm>
          <a:prstGeom prst="rect">
            <a:avLst/>
          </a:prstGeom>
          <a:noFill/>
          <a:ln>
            <a:noFill/>
          </a:ln>
        </p:spPr>
        <p:txBody>
          <a:bodyPr bIns="91425" rIns="91425" lIns="91425" tIns="91425" anchor="t" anchorCtr="0">
            <a:noAutofit/>
          </a:bodyPr>
          <a:lstStyle/>
          <a:p>
            <a:pPr rtl="0" lvl="0" indent="-317500" marL="457200">
              <a:spcBef>
                <a:spcPts val="0"/>
              </a:spcBef>
              <a:buClr>
                <a:srgbClr val="000000"/>
              </a:buClr>
              <a:buSzPct val="100000"/>
              <a:buFont typeface="Arial"/>
              <a:buChar char="●"/>
            </a:pPr>
            <a:r>
              <a:rPr lang="es"/>
              <a:t>Install the App from XTDir component</a:t>
            </a:r>
          </a:p>
          <a:p>
            <a:pPr rtl="0" lvl="0" indent="-317500" marL="457200">
              <a:spcBef>
                <a:spcPts val="0"/>
              </a:spcBef>
              <a:buClr>
                <a:srgbClr val="000000"/>
              </a:buClr>
              <a:buSzPct val="100000"/>
              <a:buFont typeface="Arial"/>
              <a:buChar char="●"/>
            </a:pPr>
            <a:r>
              <a:rPr lang="es"/>
              <a:t>Enable App in each section.</a:t>
            </a:r>
          </a:p>
          <a:p>
            <a:pPr rtl="0" lvl="0" indent="-317500" marL="457200">
              <a:spcBef>
                <a:spcPts val="0"/>
              </a:spcBef>
              <a:buClr>
                <a:srgbClr val="000000"/>
              </a:buClr>
              <a:buSzPct val="100000"/>
              <a:buFont typeface="Arial"/>
              <a:buChar char="●"/>
            </a:pPr>
            <a:r>
              <a:rPr lang="es"/>
              <a:t>App configuration have to be done in each SobiPro Section</a:t>
            </a:r>
          </a:p>
          <a:p>
            <a:pPr rtl="0" lvl="0">
              <a:spcBef>
                <a:spcPts val="0"/>
              </a:spcBef>
              <a:buNone/>
            </a:pPr>
            <a:r>
              <a:t/>
            </a:r>
            <a:endParaRPr b="1"/>
          </a:p>
          <a:p>
            <a:pPr rtl="0" lvl="0" indent="-317500" marL="457200">
              <a:spcBef>
                <a:spcPts val="0"/>
              </a:spcBef>
              <a:buClr>
                <a:srgbClr val="000000"/>
              </a:buClr>
              <a:buSzPct val="100000"/>
              <a:buFont typeface="Arial"/>
              <a:buChar char="●"/>
            </a:pPr>
            <a:r>
              <a:rPr lang="es"/>
              <a:t>Configure App in SobiPro Section</a:t>
            </a:r>
          </a:p>
          <a:p>
            <a:pPr rtl="0" lvl="0">
              <a:spcBef>
                <a:spcPts val="0"/>
              </a:spcBef>
              <a:buNone/>
            </a:pPr>
            <a:r>
              <a:t/>
            </a:r>
            <a:endParaRPr/>
          </a:p>
        </p:txBody>
      </p:sp>
      <p:pic>
        <p:nvPicPr>
          <p:cNvPr id="442" name="Shape 442"/>
          <p:cNvPicPr preferRelativeResize="0"/>
          <p:nvPr/>
        </p:nvPicPr>
        <p:blipFill>
          <a:blip r:embed="rId5">
            <a:alphaModFix/>
          </a:blip>
          <a:stretch>
            <a:fillRect/>
          </a:stretch>
        </p:blipFill>
        <p:spPr>
          <a:xfrm>
            <a:off y="3349475" x="3993525"/>
            <a:ext cy="3218425" cx="5058524"/>
          </a:xfrm>
          <a:prstGeom prst="rect">
            <a:avLst/>
          </a:prstGeom>
          <a:noFill/>
          <a:ln>
            <a:noFill/>
          </a:ln>
        </p:spPr>
      </p:pic>
      <p:sp>
        <p:nvSpPr>
          <p:cNvPr id="443" name="Shape 443"/>
          <p:cNvSpPr/>
          <p:nvPr/>
        </p:nvSpPr>
        <p:spPr>
          <a:xfrm>
            <a:off y="5847325" x="3557925"/>
            <a:ext cy="291900" cx="435599"/>
          </a:xfrm>
          <a:prstGeom prst="righ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7" name="Shape 447"/>
        <p:cNvGrpSpPr/>
        <p:nvPr/>
      </p:nvGrpSpPr>
      <p:grpSpPr>
        <a:xfrm>
          <a:off y="0" x="0"/>
          <a:ext cy="0" cx="0"/>
          <a:chOff y="0" x="0"/>
          <a:chExt cy="0" cx="0"/>
        </a:xfrm>
      </p:grpSpPr>
      <p:sp>
        <p:nvSpPr>
          <p:cNvPr id="448" name="Shape 448"/>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t/>
            </a:r>
            <a:endParaRPr/>
          </a:p>
          <a:p>
            <a:pPr rtl="0" lvl="0">
              <a:spcBef>
                <a:spcPts val="0"/>
              </a:spcBef>
              <a:buNone/>
            </a:pPr>
            <a:r>
              <a:t/>
            </a:r>
            <a:endParaRPr/>
          </a:p>
        </p:txBody>
      </p:sp>
      <p:pic>
        <p:nvPicPr>
          <p:cNvPr id="449" name="Shape 449"/>
          <p:cNvPicPr preferRelativeResize="0"/>
          <p:nvPr/>
        </p:nvPicPr>
        <p:blipFill>
          <a:blip r:embed="rId3">
            <a:alphaModFix/>
          </a:blip>
          <a:stretch>
            <a:fillRect/>
          </a:stretch>
        </p:blipFill>
        <p:spPr>
          <a:xfrm>
            <a:off y="456999" x="7710350"/>
            <a:ext cy="960650" cx="976449"/>
          </a:xfrm>
          <a:prstGeom prst="rect">
            <a:avLst/>
          </a:prstGeom>
          <a:noFill/>
          <a:ln>
            <a:noFill/>
          </a:ln>
        </p:spPr>
      </p:pic>
      <p:sp>
        <p:nvSpPr>
          <p:cNvPr id="450" name="Shape 450"/>
          <p:cNvSpPr txBox="1"/>
          <p:nvPr/>
        </p:nvSpPr>
        <p:spPr>
          <a:xfrm>
            <a:off y="1803850" x="197700"/>
            <a:ext cy="4629299" cx="3335399"/>
          </a:xfrm>
          <a:prstGeom prst="rect">
            <a:avLst/>
          </a:prstGeom>
          <a:noFill/>
          <a:ln>
            <a:noFill/>
          </a:ln>
        </p:spPr>
        <p:txBody>
          <a:bodyPr bIns="91425" rIns="91425" lIns="91425" tIns="91425" anchor="t" anchorCtr="0">
            <a:noAutofit/>
          </a:bodyPr>
          <a:lstStyle/>
          <a:p>
            <a:pPr rtl="0" lvl="0" indent="-317500" marL="457200">
              <a:spcBef>
                <a:spcPts val="0"/>
              </a:spcBef>
              <a:buClr>
                <a:srgbClr val="000000"/>
              </a:buClr>
              <a:buSzPct val="100000"/>
              <a:buFont typeface="Arial"/>
              <a:buChar char="●"/>
            </a:pPr>
            <a:r>
              <a:rPr lang="es"/>
              <a:t>Several  parameters are available in the basic configuration.</a:t>
            </a:r>
          </a:p>
          <a:p>
            <a:pPr rtl="0" lvl="0">
              <a:spcBef>
                <a:spcPts val="0"/>
              </a:spcBef>
              <a:buNone/>
            </a:pPr>
            <a:r>
              <a:t/>
            </a:r>
            <a:endParaRPr/>
          </a:p>
        </p:txBody>
      </p:sp>
      <p:sp>
        <p:nvSpPr>
          <p:cNvPr id="451" name="Shape 451"/>
          <p:cNvSpPr txBox="1"/>
          <p:nvPr>
            <p:ph type="title"/>
          </p:nvPr>
        </p:nvSpPr>
        <p:spPr>
          <a:xfrm>
            <a:off y="274637" x="3048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Chained Categories Control for Search</a:t>
            </a:r>
          </a:p>
        </p:txBody>
      </p:sp>
      <p:pic>
        <p:nvPicPr>
          <p:cNvPr id="452" name="Shape 452"/>
          <p:cNvPicPr preferRelativeResize="0"/>
          <p:nvPr/>
        </p:nvPicPr>
        <p:blipFill>
          <a:blip r:embed="rId4">
            <a:alphaModFix/>
          </a:blip>
          <a:stretch>
            <a:fillRect/>
          </a:stretch>
        </p:blipFill>
        <p:spPr>
          <a:xfrm>
            <a:off y="1803848" x="3464823"/>
            <a:ext cy="4629300" cx="5304374"/>
          </a:xfrm>
          <a:prstGeom prst="rect">
            <a:avLst/>
          </a:prstGeom>
          <a:noFill/>
          <a:ln>
            <a:noFill/>
          </a:ln>
        </p:spPr>
      </p:pic>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6" name="Shape 456"/>
        <p:cNvGrpSpPr/>
        <p:nvPr/>
      </p:nvGrpSpPr>
      <p:grpSpPr>
        <a:xfrm>
          <a:off y="0" x="0"/>
          <a:ext cy="0" cx="0"/>
          <a:chOff y="0" x="0"/>
          <a:chExt cy="0" cx="0"/>
        </a:xfrm>
      </p:grpSpPr>
      <p:sp>
        <p:nvSpPr>
          <p:cNvPr id="457" name="Shape 457"/>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t/>
            </a:r>
            <a:endParaRPr/>
          </a:p>
          <a:p>
            <a:pPr rtl="0" lvl="0">
              <a:spcBef>
                <a:spcPts val="0"/>
              </a:spcBef>
              <a:buNone/>
            </a:pPr>
            <a:r>
              <a:t/>
            </a:r>
            <a:endParaRPr/>
          </a:p>
        </p:txBody>
      </p:sp>
      <p:pic>
        <p:nvPicPr>
          <p:cNvPr id="458" name="Shape 458"/>
          <p:cNvPicPr preferRelativeResize="0"/>
          <p:nvPr/>
        </p:nvPicPr>
        <p:blipFill>
          <a:blip r:embed="rId3">
            <a:alphaModFix/>
          </a:blip>
          <a:stretch>
            <a:fillRect/>
          </a:stretch>
        </p:blipFill>
        <p:spPr>
          <a:xfrm>
            <a:off y="456999" x="7710350"/>
            <a:ext cy="960650" cx="976449"/>
          </a:xfrm>
          <a:prstGeom prst="rect">
            <a:avLst/>
          </a:prstGeom>
          <a:noFill/>
          <a:ln>
            <a:noFill/>
          </a:ln>
        </p:spPr>
      </p:pic>
      <p:sp>
        <p:nvSpPr>
          <p:cNvPr id="459" name="Shape 459"/>
          <p:cNvSpPr txBox="1"/>
          <p:nvPr/>
        </p:nvSpPr>
        <p:spPr>
          <a:xfrm>
            <a:off y="1803850" x="197700"/>
            <a:ext cy="4629299" cx="8489099"/>
          </a:xfrm>
          <a:prstGeom prst="rect">
            <a:avLst/>
          </a:prstGeom>
          <a:noFill/>
          <a:ln>
            <a:noFill/>
          </a:ln>
        </p:spPr>
        <p:txBody>
          <a:bodyPr bIns="91425" rIns="91425" lIns="91425" tIns="91425" anchor="t" anchorCtr="0">
            <a:noAutofit/>
          </a:bodyPr>
          <a:lstStyle/>
          <a:p>
            <a:pPr rtl="0" lvl="0" indent="-317500" marL="457200">
              <a:spcBef>
                <a:spcPts val="0"/>
              </a:spcBef>
              <a:buClr>
                <a:srgbClr val="000000"/>
              </a:buClr>
              <a:buSzPct val="100000"/>
              <a:buFont typeface="Arial"/>
              <a:buChar char="●"/>
            </a:pPr>
            <a:r>
              <a:rPr lang="es"/>
              <a:t>Finally, insert the app render code into each section template, search view.</a:t>
            </a:r>
          </a:p>
          <a:p>
            <a:pPr rtl="0" lvl="0">
              <a:spcBef>
                <a:spcPts val="0"/>
              </a:spcBef>
              <a:buNone/>
            </a:pPr>
            <a:r>
              <a:t/>
            </a:r>
            <a:endParaRPr/>
          </a:p>
          <a:p>
            <a:pPr rtl="0" lvl="0">
              <a:spcBef>
                <a:spcPts val="0"/>
              </a:spcBef>
              <a:buNone/>
            </a:pPr>
            <a:r>
              <a:rPr lang="es">
                <a:latin typeface="Courier New"/>
                <a:ea typeface="Courier New"/>
                <a:cs typeface="Courier New"/>
                <a:sym typeface="Courier New"/>
              </a:rPr>
              <a:t>&lt;xsl:value-of select="spcategoriesfilterapp" disable-output-escaping="yes" /&gt;</a:t>
            </a:r>
          </a:p>
          <a:p>
            <a:pPr rtl="0" lvl="0">
              <a:spcBef>
                <a:spcPts val="0"/>
              </a:spcBef>
              <a:buNone/>
            </a:pPr>
            <a:r>
              <a:t/>
            </a:r>
            <a:endParaRPr/>
          </a:p>
          <a:p>
            <a:pPr rtl="0" lvl="0">
              <a:spcBef>
                <a:spcPts val="0"/>
              </a:spcBef>
              <a:buNone/>
            </a:pPr>
            <a:r>
              <a:t/>
            </a:r>
            <a:endParaRPr/>
          </a:p>
        </p:txBody>
      </p:sp>
      <p:sp>
        <p:nvSpPr>
          <p:cNvPr id="460" name="Shape 460"/>
          <p:cNvSpPr txBox="1"/>
          <p:nvPr>
            <p:ph type="title"/>
          </p:nvPr>
        </p:nvSpPr>
        <p:spPr>
          <a:xfrm>
            <a:off y="274637" x="3048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Chained Categories Control for Search</a:t>
            </a:r>
          </a:p>
        </p:txBody>
      </p:sp>
      <p:pic>
        <p:nvPicPr>
          <p:cNvPr id="461" name="Shape 461"/>
          <p:cNvPicPr preferRelativeResize="0"/>
          <p:nvPr/>
        </p:nvPicPr>
        <p:blipFill>
          <a:blip r:embed="rId4">
            <a:alphaModFix/>
          </a:blip>
          <a:stretch>
            <a:fillRect/>
          </a:stretch>
        </p:blipFill>
        <p:spPr>
          <a:xfrm>
            <a:off y="2787099" x="1609787"/>
            <a:ext cy="3569850" cx="5924425"/>
          </a:xfrm>
          <a:prstGeom prst="rect">
            <a:avLst/>
          </a:prstGeom>
          <a:noFill/>
          <a:ln>
            <a:noFill/>
          </a:ln>
        </p:spPr>
      </p:pic>
      <p:sp>
        <p:nvSpPr>
          <p:cNvPr id="462" name="Shape 462"/>
          <p:cNvSpPr txBox="1"/>
          <p:nvPr/>
        </p:nvSpPr>
        <p:spPr>
          <a:xfrm>
            <a:off y="6410050" x="383050"/>
            <a:ext cy="457200" cx="8760900"/>
          </a:xfrm>
          <a:prstGeom prst="rect">
            <a:avLst/>
          </a:prstGeom>
          <a:noFill/>
          <a:ln>
            <a:noFill/>
          </a:ln>
        </p:spPr>
        <p:txBody>
          <a:bodyPr bIns="91425" rIns="91425" lIns="91425" tIns="91425" anchor="t" anchorCtr="0">
            <a:noAutofit/>
          </a:bodyPr>
          <a:lstStyle/>
          <a:p>
            <a:pPr>
              <a:spcBef>
                <a:spcPts val="0"/>
              </a:spcBef>
              <a:buNone/>
            </a:pPr>
            <a:r>
              <a:rPr lang="es"/>
              <a:t>Example: </a:t>
            </a:r>
            <a:r>
              <a:rPr u="sng" lang="es">
                <a:solidFill>
                  <a:schemeClr val="hlink"/>
                </a:solidFill>
                <a:hlinkClick r:id="rId5"/>
              </a:rPr>
              <a:t>http://demo.xtdir.com/sobipro/sobipro-search-with-chained-categories.html</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6" name="Shape 466"/>
        <p:cNvGrpSpPr/>
        <p:nvPr/>
      </p:nvGrpSpPr>
      <p:grpSpPr>
        <a:xfrm>
          <a:off y="0" x="0"/>
          <a:ext cy="0" cx="0"/>
          <a:chOff y="0" x="0"/>
          <a:chExt cy="0" cx="0"/>
        </a:xfrm>
      </p:grpSpPr>
      <p:sp>
        <p:nvSpPr>
          <p:cNvPr id="467" name="Shape 467"/>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t/>
            </a:r>
            <a:endParaRPr/>
          </a:p>
          <a:p>
            <a:pPr rtl="0" lvl="0">
              <a:spcBef>
                <a:spcPts val="0"/>
              </a:spcBef>
              <a:buNone/>
            </a:pPr>
            <a:r>
              <a:t/>
            </a:r>
            <a:endParaRPr/>
          </a:p>
        </p:txBody>
      </p:sp>
      <p:sp>
        <p:nvSpPr>
          <p:cNvPr id="468" name="Shape 468"/>
          <p:cNvSpPr txBox="1"/>
          <p:nvPr>
            <p:ph type="title"/>
          </p:nvPr>
        </p:nvSpPr>
        <p:spPr>
          <a:xfrm>
            <a:off y="274637" x="3048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Search In Selected Section</a:t>
            </a:r>
          </a:p>
        </p:txBody>
      </p:sp>
      <p:pic>
        <p:nvPicPr>
          <p:cNvPr id="469" name="Shape 469"/>
          <p:cNvPicPr preferRelativeResize="0"/>
          <p:nvPr/>
        </p:nvPicPr>
        <p:blipFill>
          <a:blip r:embed="rId3">
            <a:alphaModFix/>
          </a:blip>
          <a:stretch>
            <a:fillRect/>
          </a:stretch>
        </p:blipFill>
        <p:spPr>
          <a:xfrm>
            <a:off y="456999" x="7710350"/>
            <a:ext cy="960650" cx="976449"/>
          </a:xfrm>
          <a:prstGeom prst="rect">
            <a:avLst/>
          </a:prstGeom>
          <a:noFill/>
          <a:ln>
            <a:noFill/>
          </a:ln>
        </p:spPr>
      </p:pic>
      <p:sp>
        <p:nvSpPr>
          <p:cNvPr id="470" name="Shape 470"/>
          <p:cNvSpPr txBox="1"/>
          <p:nvPr/>
        </p:nvSpPr>
        <p:spPr>
          <a:xfrm>
            <a:off y="1803850" x="197700"/>
            <a:ext cy="4629299" cx="3074999"/>
          </a:xfrm>
          <a:prstGeom prst="rect">
            <a:avLst/>
          </a:prstGeom>
          <a:noFill/>
          <a:ln>
            <a:noFill/>
          </a:ln>
        </p:spPr>
        <p:txBody>
          <a:bodyPr bIns="91425" rIns="91425" lIns="91425" tIns="91425" anchor="t" anchorCtr="0">
            <a:noAutofit/>
          </a:bodyPr>
          <a:lstStyle/>
          <a:p>
            <a:pPr rtl="0" lvl="0" indent="-317500" marL="457200">
              <a:spcBef>
                <a:spcPts val="0"/>
              </a:spcBef>
              <a:buClr>
                <a:srgbClr val="000000"/>
              </a:buClr>
              <a:buSzPct val="100000"/>
              <a:buFont typeface="Arial"/>
              <a:buChar char="●"/>
            </a:pPr>
            <a:r>
              <a:rPr lang="es"/>
              <a:t>The module shows a Search box with a Selection of Sections to search into</a:t>
            </a:r>
            <a:r>
              <a:rPr b="1" lang="es"/>
              <a:t>.</a:t>
            </a:r>
          </a:p>
          <a:p>
            <a:pPr rtl="0" lvl="0">
              <a:spcBef>
                <a:spcPts val="0"/>
              </a:spcBef>
              <a:buNone/>
            </a:pPr>
            <a:r>
              <a:t/>
            </a:r>
            <a:endParaRPr b="1"/>
          </a:p>
          <a:p>
            <a:pPr rtl="0" lvl="0" indent="-317500" marL="457200">
              <a:spcBef>
                <a:spcPts val="0"/>
              </a:spcBef>
              <a:buClr>
                <a:srgbClr val="000000"/>
              </a:buClr>
              <a:buSzPct val="100000"/>
              <a:buFont typeface="Arial"/>
              <a:buChar char="●"/>
            </a:pPr>
            <a:r>
              <a:rPr lang="es"/>
              <a:t>If there's only one section configured, no section choice is shown.</a:t>
            </a:r>
          </a:p>
        </p:txBody>
      </p:sp>
      <p:pic>
        <p:nvPicPr>
          <p:cNvPr id="471" name="Shape 471"/>
          <p:cNvPicPr preferRelativeResize="0"/>
          <p:nvPr/>
        </p:nvPicPr>
        <p:blipFill>
          <a:blip r:embed="rId4">
            <a:alphaModFix/>
          </a:blip>
          <a:stretch>
            <a:fillRect/>
          </a:stretch>
        </p:blipFill>
        <p:spPr>
          <a:xfrm>
            <a:off y="1665800" x="3548098"/>
            <a:ext cy="4447775" cx="5138699"/>
          </a:xfrm>
          <a:prstGeom prst="rect">
            <a:avLst/>
          </a:prstGeom>
          <a:noFill/>
          <a:ln>
            <a:noFill/>
          </a:ln>
        </p:spPr>
      </p:pic>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5" name="Shape 475"/>
        <p:cNvGrpSpPr/>
        <p:nvPr/>
      </p:nvGrpSpPr>
      <p:grpSpPr>
        <a:xfrm>
          <a:off y="0" x="0"/>
          <a:ext cy="0" cx="0"/>
          <a:chOff y="0" x="0"/>
          <a:chExt cy="0" cx="0"/>
        </a:xfrm>
      </p:grpSpPr>
      <p:sp>
        <p:nvSpPr>
          <p:cNvPr id="476" name="Shape 476"/>
          <p:cNvSpPr txBox="1"/>
          <p:nvPr>
            <p:ph type="title"/>
          </p:nvPr>
        </p:nvSpPr>
        <p:spPr>
          <a:xfrm>
            <a:off y="274637" x="1524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Joomla Search for SobiPro plugin</a:t>
            </a:r>
          </a:p>
        </p:txBody>
      </p:sp>
      <p:pic>
        <p:nvPicPr>
          <p:cNvPr id="477" name="Shape 477"/>
          <p:cNvPicPr preferRelativeResize="0"/>
          <p:nvPr/>
        </p:nvPicPr>
        <p:blipFill>
          <a:blip r:embed="rId3">
            <a:alphaModFix/>
          </a:blip>
          <a:stretch>
            <a:fillRect/>
          </a:stretch>
        </p:blipFill>
        <p:spPr>
          <a:xfrm>
            <a:off y="456999" x="7710350"/>
            <a:ext cy="960650" cx="976449"/>
          </a:xfrm>
          <a:prstGeom prst="rect">
            <a:avLst/>
          </a:prstGeom>
          <a:noFill/>
          <a:ln>
            <a:noFill/>
          </a:ln>
        </p:spPr>
      </p:pic>
      <p:sp>
        <p:nvSpPr>
          <p:cNvPr id="478" name="Shape 478"/>
          <p:cNvSpPr txBox="1"/>
          <p:nvPr/>
        </p:nvSpPr>
        <p:spPr>
          <a:xfrm>
            <a:off y="2206475" x="152400"/>
            <a:ext cy="4083899" cx="2697899"/>
          </a:xfrm>
          <a:prstGeom prst="rect">
            <a:avLst/>
          </a:prstGeom>
          <a:noFill/>
          <a:ln>
            <a:noFill/>
          </a:ln>
        </p:spPr>
        <p:txBody>
          <a:bodyPr bIns="91425" rIns="91425" lIns="91425" tIns="91425" anchor="t" anchorCtr="0">
            <a:noAutofit/>
          </a:bodyPr>
          <a:lstStyle/>
          <a:p>
            <a:pPr rtl="0" lvl="0">
              <a:spcBef>
                <a:spcPts val="0"/>
              </a:spcBef>
              <a:buNone/>
            </a:pPr>
            <a:r>
              <a:rPr b="1" lang="es"/>
              <a:t>XTDir Search Plugin+ (Plus)</a:t>
            </a:r>
            <a:r>
              <a:rPr lang="es"/>
              <a:t> for SobiPro is a Joomla search plugin. It extends the core Joomla search engine to support SobiPro entries.</a:t>
            </a:r>
          </a:p>
          <a:p>
            <a:pPr rtl="0" lvl="0">
              <a:spcBef>
                <a:spcPts val="0"/>
              </a:spcBef>
              <a:buNone/>
            </a:pPr>
            <a:r>
              <a:t/>
            </a:r>
            <a:endParaRPr/>
          </a:p>
          <a:p>
            <a:pPr rtl="0" lvl="0" indent="-317500" marL="457200">
              <a:spcBef>
                <a:spcPts val="0"/>
              </a:spcBef>
              <a:buClr>
                <a:srgbClr val="000000"/>
              </a:buClr>
              <a:buSzPct val="100000"/>
              <a:buFont typeface="Arial"/>
              <a:buChar char="●"/>
            </a:pPr>
            <a:r>
              <a:rPr lang="es"/>
              <a:t>It allows to search with the same search fields defined in SobiPro.</a:t>
            </a:r>
          </a:p>
          <a:p>
            <a:pPr rtl="0" lvl="0">
              <a:spcBef>
                <a:spcPts val="0"/>
              </a:spcBef>
              <a:buNone/>
            </a:pPr>
            <a:r>
              <a:t/>
            </a:r>
            <a:endParaRPr/>
          </a:p>
          <a:p>
            <a:pPr rtl="0" lvl="0">
              <a:spcBef>
                <a:spcPts val="0"/>
              </a:spcBef>
              <a:buNone/>
            </a:pPr>
            <a:r>
              <a:rPr lang="es"/>
              <a:t>Please, check each tab for further configuration.</a:t>
            </a:r>
          </a:p>
        </p:txBody>
      </p:sp>
      <p:pic>
        <p:nvPicPr>
          <p:cNvPr id="479" name="Shape 479"/>
          <p:cNvPicPr preferRelativeResize="0"/>
          <p:nvPr/>
        </p:nvPicPr>
        <p:blipFill>
          <a:blip r:embed="rId4">
            <a:alphaModFix/>
          </a:blip>
          <a:stretch>
            <a:fillRect/>
          </a:stretch>
        </p:blipFill>
        <p:spPr>
          <a:xfrm>
            <a:off y="1997887" x="2907325"/>
            <a:ext cy="4501075" cx="6084275"/>
          </a:xfrm>
          <a:prstGeom prst="rect">
            <a:avLst/>
          </a:prstGeom>
          <a:noFill/>
          <a:ln>
            <a:noFill/>
          </a:ln>
        </p:spPr>
      </p:pic>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3" name="Shape 483"/>
        <p:cNvGrpSpPr/>
        <p:nvPr/>
      </p:nvGrpSpPr>
      <p:grpSpPr>
        <a:xfrm>
          <a:off y="0" x="0"/>
          <a:ext cy="0" cx="0"/>
          <a:chOff y="0" x="0"/>
          <a:chExt cy="0" cx="0"/>
        </a:xfrm>
      </p:grpSpPr>
      <p:sp>
        <p:nvSpPr>
          <p:cNvPr id="484" name="Shape 484"/>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Smart Search for SobiPro plugin</a:t>
            </a:r>
          </a:p>
        </p:txBody>
      </p:sp>
      <p:pic>
        <p:nvPicPr>
          <p:cNvPr id="485" name="Shape 485"/>
          <p:cNvPicPr preferRelativeResize="0"/>
          <p:nvPr/>
        </p:nvPicPr>
        <p:blipFill>
          <a:blip r:embed="rId3">
            <a:alphaModFix/>
          </a:blip>
          <a:stretch>
            <a:fillRect/>
          </a:stretch>
        </p:blipFill>
        <p:spPr>
          <a:xfrm>
            <a:off y="456999" x="7710350"/>
            <a:ext cy="960650" cx="976449"/>
          </a:xfrm>
          <a:prstGeom prst="rect">
            <a:avLst/>
          </a:prstGeom>
          <a:noFill/>
          <a:ln>
            <a:noFill/>
          </a:ln>
        </p:spPr>
      </p:pic>
      <p:sp>
        <p:nvSpPr>
          <p:cNvPr id="486" name="Shape 486"/>
          <p:cNvSpPr txBox="1"/>
          <p:nvPr/>
        </p:nvSpPr>
        <p:spPr>
          <a:xfrm>
            <a:off y="1803975" x="303075"/>
            <a:ext cy="4083899" cx="3657600"/>
          </a:xfrm>
          <a:prstGeom prst="rect">
            <a:avLst/>
          </a:prstGeom>
          <a:noFill/>
          <a:ln>
            <a:noFill/>
          </a:ln>
        </p:spPr>
        <p:txBody>
          <a:bodyPr bIns="91425" rIns="91425" lIns="91425" tIns="91425" anchor="t" anchorCtr="0">
            <a:noAutofit/>
          </a:bodyPr>
          <a:lstStyle/>
          <a:p>
            <a:pPr rtl="0" lvl="0">
              <a:spcBef>
                <a:spcPts val="0"/>
              </a:spcBef>
              <a:buNone/>
            </a:pPr>
            <a:r>
              <a:rPr b="1" lang="es"/>
              <a:t>XTDir Smart Reach for SobiPro</a:t>
            </a:r>
            <a:r>
              <a:rPr lang="es"/>
              <a:t> plugin is a solution to integrate SobiPro with the new Joomla 2.5/3.0 full text (smart) search technology.</a:t>
            </a:r>
          </a:p>
          <a:p>
            <a:pPr rtl="0" lvl="0">
              <a:spcBef>
                <a:spcPts val="0"/>
              </a:spcBef>
              <a:buNone/>
            </a:pPr>
            <a:r>
              <a:t/>
            </a:r>
            <a:endParaRPr/>
          </a:p>
          <a:p>
            <a:pPr rtl="0" lvl="0" indent="-317500" marL="457200">
              <a:spcBef>
                <a:spcPts val="0"/>
              </a:spcBef>
              <a:buClr>
                <a:srgbClr val="000000"/>
              </a:buClr>
              <a:buSzPct val="100000"/>
              <a:buFont typeface="Arial"/>
              <a:buChar char="●"/>
            </a:pPr>
            <a:r>
              <a:rPr lang="es"/>
              <a:t>The </a:t>
            </a:r>
            <a:r>
              <a:rPr b="1" lang="es"/>
              <a:t>Index Limit </a:t>
            </a:r>
            <a:r>
              <a:rPr lang="es"/>
              <a:t>can be extended to any number, </a:t>
            </a:r>
            <a:r>
              <a:rPr u="sng" lang="es"/>
              <a:t>according your server processing</a:t>
            </a:r>
            <a:r>
              <a:rPr lang="es"/>
              <a:t>.</a:t>
            </a:r>
          </a:p>
          <a:p>
            <a:pPr rtl="0" lvl="0">
              <a:spcBef>
                <a:spcPts val="0"/>
              </a:spcBef>
              <a:buNone/>
            </a:pPr>
            <a:r>
              <a:t/>
            </a:r>
            <a:endParaRPr/>
          </a:p>
          <a:p>
            <a:pPr rtl="0" lvl="0" indent="-317500" marL="457200">
              <a:spcBef>
                <a:spcPts val="0"/>
              </a:spcBef>
              <a:buClr>
                <a:srgbClr val="000000"/>
              </a:buClr>
              <a:buSzPct val="100000"/>
              <a:buFont typeface="Arial"/>
              <a:buChar char="●"/>
            </a:pPr>
            <a:r>
              <a:rPr lang="es"/>
              <a:t>The Cronjob Mode is also available.</a:t>
            </a:r>
          </a:p>
          <a:p>
            <a:pPr rtl="0" lvl="0">
              <a:spcBef>
                <a:spcPts val="0"/>
              </a:spcBef>
              <a:buNone/>
            </a:pPr>
            <a:r>
              <a:t/>
            </a:r>
            <a:endParaRPr/>
          </a:p>
          <a:p>
            <a:pPr rtl="0" lvl="0">
              <a:spcBef>
                <a:spcPts val="0"/>
              </a:spcBef>
              <a:buNone/>
            </a:pPr>
            <a:r>
              <a:t/>
            </a:r>
            <a:endParaRPr/>
          </a:p>
          <a:p>
            <a:pPr rtl="0" lvl="0">
              <a:spcBef>
                <a:spcPts val="0"/>
              </a:spcBef>
              <a:buNone/>
            </a:pPr>
            <a:r>
              <a:t/>
            </a:r>
            <a:endParaRPr/>
          </a:p>
          <a:p>
            <a:pPr rtl="0" lvl="0">
              <a:spcBef>
                <a:spcPts val="0"/>
              </a:spcBef>
              <a:buClr>
                <a:srgbClr val="000000"/>
              </a:buClr>
              <a:buSzPct val="78571"/>
              <a:buFont typeface="Arial"/>
              <a:buNone/>
            </a:pPr>
            <a:r>
              <a:rPr lang="es"/>
              <a:t>It allows to search with the same search fields defined in SobiPro.</a:t>
            </a:r>
          </a:p>
          <a:p>
            <a:pPr rtl="0" lvl="0">
              <a:spcBef>
                <a:spcPts val="0"/>
              </a:spcBef>
              <a:buNone/>
            </a:pPr>
            <a:r>
              <a:t/>
            </a:r>
            <a:endParaRPr/>
          </a:p>
          <a:p>
            <a:pPr rtl="0" lvl="0" indent="-317500" marL="457200">
              <a:spcBef>
                <a:spcPts val="0"/>
              </a:spcBef>
              <a:buClr>
                <a:srgbClr val="000000"/>
              </a:buClr>
              <a:buSzPct val="100000"/>
              <a:buFont typeface="Arial"/>
              <a:buChar char="●"/>
            </a:pPr>
            <a:r>
              <a:rPr b="1" lang="es"/>
              <a:t>Notifications for Smart Search App</a:t>
            </a:r>
            <a:r>
              <a:rPr lang="es"/>
              <a:t>, it's required to process incremental updated to the Finder Index. Please, click in the install button, and visit each Section to enable it.</a:t>
            </a:r>
          </a:p>
        </p:txBody>
      </p:sp>
      <p:sp>
        <p:nvSpPr>
          <p:cNvPr id="487" name="Shape 487"/>
          <p:cNvSpPr txBox="1"/>
          <p:nvPr/>
        </p:nvSpPr>
        <p:spPr>
          <a:xfrm>
            <a:off y="4047450" x="392900"/>
            <a:ext cy="457200" cx="3657600"/>
          </a:xfrm>
          <a:prstGeom prst="rect">
            <a:avLst/>
          </a:prstGeom>
          <a:noFill/>
          <a:ln>
            <a:noFill/>
          </a:ln>
        </p:spPr>
        <p:txBody>
          <a:bodyPr bIns="91425" rIns="91425" lIns="91425" tIns="91425" anchor="t" anchorCtr="0">
            <a:noAutofit/>
          </a:bodyPr>
          <a:lstStyle/>
          <a:p>
            <a:pPr>
              <a:spcBef>
                <a:spcPts val="0"/>
              </a:spcBef>
              <a:buNone/>
            </a:pPr>
            <a:r>
              <a:rPr lang="es">
                <a:latin typeface="Courier New"/>
                <a:ea typeface="Courier New"/>
                <a:cs typeface="Courier New"/>
                <a:sym typeface="Courier New"/>
              </a:rPr>
              <a:t>php -f cli/finder_indexer.php</a:t>
            </a:r>
          </a:p>
        </p:txBody>
      </p:sp>
      <p:pic>
        <p:nvPicPr>
          <p:cNvPr id="488" name="Shape 488"/>
          <p:cNvPicPr preferRelativeResize="0"/>
          <p:nvPr/>
        </p:nvPicPr>
        <p:blipFill>
          <a:blip r:embed="rId4">
            <a:alphaModFix/>
          </a:blip>
          <a:stretch>
            <a:fillRect/>
          </a:stretch>
        </p:blipFill>
        <p:spPr>
          <a:xfrm>
            <a:off y="1947300" x="4131350"/>
            <a:ext cy="3285574" cx="4555450"/>
          </a:xfrm>
          <a:prstGeom prst="rect">
            <a:avLst/>
          </a:prstGeom>
          <a:noFill/>
          <a:ln>
            <a:noFill/>
          </a:ln>
        </p:spPr>
      </p:pic>
      <p:sp>
        <p:nvSpPr>
          <p:cNvPr id="489" name="Shape 489"/>
          <p:cNvSpPr/>
          <p:nvPr/>
        </p:nvSpPr>
        <p:spPr>
          <a:xfrm>
            <a:off y="4940975" x="3614900"/>
            <a:ext cy="291900" cx="435599"/>
          </a:xfrm>
          <a:prstGeom prst="righ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3" name="Shape 493"/>
        <p:cNvGrpSpPr/>
        <p:nvPr/>
      </p:nvGrpSpPr>
      <p:grpSpPr>
        <a:xfrm>
          <a:off y="0" x="0"/>
          <a:ext cy="0" cx="0"/>
          <a:chOff y="0" x="0"/>
          <a:chExt cy="0" cx="0"/>
        </a:xfrm>
      </p:grpSpPr>
      <p:sp>
        <p:nvSpPr>
          <p:cNvPr id="494" name="Shape 494"/>
          <p:cNvSpPr txBox="1"/>
          <p:nvPr>
            <p:ph idx="1" type="body"/>
          </p:nvPr>
        </p:nvSpPr>
        <p:spPr>
          <a:xfrm>
            <a:off y="1417650" x="483600"/>
            <a:ext cy="663900" cx="8229600"/>
          </a:xfrm>
          <a:prstGeom prst="rect">
            <a:avLst/>
          </a:prstGeom>
        </p:spPr>
        <p:txBody>
          <a:bodyPr bIns="91425" rIns="91425" lIns="91425" tIns="91425" anchor="t" anchorCtr="0">
            <a:noAutofit/>
          </a:bodyPr>
          <a:lstStyle/>
          <a:p>
            <a:pPr rtl="0" lvl="0">
              <a:spcBef>
                <a:spcPts val="0"/>
              </a:spcBef>
              <a:buNone/>
            </a:pPr>
            <a:r>
              <a:rPr lang="es"/>
              <a:t>Core Index of SobiPro Entries - Configuration</a:t>
            </a:r>
          </a:p>
        </p:txBody>
      </p:sp>
      <p:sp>
        <p:nvSpPr>
          <p:cNvPr id="495" name="Shape 495"/>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Core Index - Manual &amp; Cronjob</a:t>
            </a:r>
          </a:p>
        </p:txBody>
      </p:sp>
      <p:pic>
        <p:nvPicPr>
          <p:cNvPr id="496" name="Shape 496"/>
          <p:cNvPicPr preferRelativeResize="0"/>
          <p:nvPr/>
        </p:nvPicPr>
        <p:blipFill>
          <a:blip r:embed="rId3">
            <a:alphaModFix/>
          </a:blip>
          <a:stretch>
            <a:fillRect/>
          </a:stretch>
        </p:blipFill>
        <p:spPr>
          <a:xfrm>
            <a:off y="456999" x="7710350"/>
            <a:ext cy="960650" cx="976449"/>
          </a:xfrm>
          <a:prstGeom prst="rect">
            <a:avLst/>
          </a:prstGeom>
          <a:noFill/>
          <a:ln>
            <a:noFill/>
          </a:ln>
        </p:spPr>
      </p:pic>
      <p:sp>
        <p:nvSpPr>
          <p:cNvPr id="497" name="Shape 497"/>
          <p:cNvSpPr txBox="1"/>
          <p:nvPr/>
        </p:nvSpPr>
        <p:spPr>
          <a:xfrm>
            <a:off y="2103100" x="148575"/>
            <a:ext cy="4700099" cx="6294899"/>
          </a:xfrm>
          <a:prstGeom prst="rect">
            <a:avLst/>
          </a:prstGeom>
          <a:noFill/>
          <a:ln>
            <a:noFill/>
          </a:ln>
        </p:spPr>
        <p:txBody>
          <a:bodyPr bIns="91425" rIns="91425" lIns="91425" tIns="91425" anchor="t" anchorCtr="0">
            <a:noAutofit/>
          </a:bodyPr>
          <a:lstStyle/>
          <a:p>
            <a:pPr rtl="0" lvl="0" indent="-317500" marL="457200">
              <a:spcBef>
                <a:spcPts val="0"/>
              </a:spcBef>
              <a:buClr>
                <a:srgbClr val="000000"/>
              </a:buClr>
              <a:buSzPct val="100000"/>
              <a:buFont typeface="Arial"/>
              <a:buChar char="●"/>
            </a:pPr>
            <a:r>
              <a:rPr lang="es"/>
              <a:t>The </a:t>
            </a:r>
            <a:r>
              <a:rPr b="1" lang="es"/>
              <a:t>Index Limit </a:t>
            </a:r>
            <a:r>
              <a:rPr lang="es"/>
              <a:t>can be extended to any number, </a:t>
            </a:r>
            <a:r>
              <a:rPr u="sng" lang="es"/>
              <a:t>according to your server processing</a:t>
            </a:r>
            <a:r>
              <a:rPr lang="es"/>
              <a:t>.</a:t>
            </a:r>
          </a:p>
          <a:p>
            <a:pPr rtl="0" lvl="0" indent="-317500" marL="457200">
              <a:spcBef>
                <a:spcPts val="0"/>
              </a:spcBef>
              <a:buClr>
                <a:srgbClr val="000000"/>
              </a:buClr>
              <a:buSzPct val="100000"/>
              <a:buFont typeface="Arial"/>
              <a:buChar char="●"/>
            </a:pPr>
            <a:r>
              <a:rPr lang="es"/>
              <a:t>By default, you can manually index the entries.</a:t>
            </a:r>
          </a:p>
          <a:p>
            <a:pPr rtl="0" lvl="0" indent="-317500" marL="457200">
              <a:spcBef>
                <a:spcPts val="0"/>
              </a:spcBef>
              <a:buClr>
                <a:srgbClr val="000000"/>
              </a:buClr>
              <a:buSzPct val="100000"/>
              <a:buFont typeface="Arial"/>
              <a:buChar char="●"/>
            </a:pPr>
            <a:r>
              <a:rPr lang="es"/>
              <a:t>Also, the Cronjob Mode is enabled.</a:t>
            </a:r>
          </a:p>
          <a:p>
            <a:pPr rtl="0">
              <a:spcBef>
                <a:spcPts val="0"/>
              </a:spcBef>
              <a:buNone/>
            </a:pPr>
            <a:r>
              <a:rPr lang="es"/>
              <a:t>To run the cron job task CLI:</a:t>
            </a: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lvl="0">
              <a:spcBef>
                <a:spcPts val="0"/>
              </a:spcBef>
              <a:buNone/>
            </a:pPr>
            <a:r>
              <a:rPr lang="es"/>
              <a:t>Or, to run the Web cron job task </a:t>
            </a:r>
            <a:br>
              <a:rPr lang="es"/>
            </a:br>
            <a:r>
              <a:rPr lang="es"/>
              <a:t>(XTDir v5.4.1, or superior):</a:t>
            </a:r>
          </a:p>
          <a:p>
            <a:pPr rtl="0" lvl="0">
              <a:spcBef>
                <a:spcPts val="0"/>
              </a:spcBef>
              <a:buNone/>
            </a:pPr>
            <a:r>
              <a:t/>
            </a:r>
            <a:endParaRPr/>
          </a:p>
          <a:p>
            <a:pPr rtl="0" lvl="0">
              <a:spcBef>
                <a:spcPts val="0"/>
              </a:spcBef>
              <a:buNone/>
            </a:pPr>
            <a:r>
              <a:t/>
            </a:r>
            <a:endParaRPr/>
          </a:p>
          <a:p>
            <a:pPr rtl="0" lvl="0">
              <a:spcBef>
                <a:spcPts val="0"/>
              </a:spcBef>
              <a:buNone/>
            </a:pPr>
            <a:r>
              <a:rPr lang="es"/>
              <a:t>To enable the web cron job a password must be entered. Reference: </a:t>
            </a:r>
            <a:r>
              <a:rPr u="sng" lang="es">
                <a:solidFill>
                  <a:schemeClr val="hlink"/>
                </a:solidFill>
                <a:hlinkClick r:id="rId4"/>
              </a:rPr>
              <a:t>User Manual - Automating Indexing</a:t>
            </a:r>
          </a:p>
        </p:txBody>
      </p:sp>
      <p:sp>
        <p:nvSpPr>
          <p:cNvPr id="498" name="Shape 498"/>
          <p:cNvSpPr txBox="1"/>
          <p:nvPr/>
        </p:nvSpPr>
        <p:spPr>
          <a:xfrm>
            <a:off y="3719200" x="195500"/>
            <a:ext cy="3197999" cx="8846699"/>
          </a:xfrm>
          <a:prstGeom prst="rect">
            <a:avLst/>
          </a:prstGeom>
          <a:noFill/>
          <a:ln>
            <a:noFill/>
          </a:ln>
        </p:spPr>
        <p:txBody>
          <a:bodyPr bIns="91425" rIns="91425" lIns="91425" tIns="91425" anchor="t" anchorCtr="0">
            <a:noAutofit/>
          </a:bodyPr>
          <a:lstStyle/>
          <a:p>
            <a:pPr rtl="0" lvl="0">
              <a:spcBef>
                <a:spcPts val="0"/>
              </a:spcBef>
              <a:buClr>
                <a:srgbClr val="000000"/>
              </a:buClr>
              <a:buSzPct val="78571"/>
              <a:buFont typeface="Arial"/>
              <a:buNone/>
            </a:pPr>
            <a:r>
              <a:rPr lang="es">
                <a:latin typeface="Courier New"/>
                <a:ea typeface="Courier New"/>
                <a:cs typeface="Courier New"/>
                <a:sym typeface="Courier New"/>
              </a:rPr>
              <a:t>php -f cli/xtdir_indexer.php</a:t>
            </a:r>
          </a:p>
          <a:p>
            <a:pPr rtl="0" lvl="0">
              <a:spcBef>
                <a:spcPts val="0"/>
              </a:spcBef>
              <a:buClr>
                <a:srgbClr val="000000"/>
              </a:buClr>
              <a:buFont typeface="Arial"/>
              <a:buNone/>
            </a:pPr>
            <a:r>
              <a:t/>
            </a:r>
            <a:endParaRPr>
              <a:latin typeface="Courier New"/>
              <a:ea typeface="Courier New"/>
              <a:cs typeface="Courier New"/>
              <a:sym typeface="Courier New"/>
            </a:endParaRPr>
          </a:p>
          <a:p>
            <a:pPr rtl="0" lvl="0">
              <a:spcBef>
                <a:spcPts val="0"/>
              </a:spcBef>
              <a:buClr>
                <a:srgbClr val="000000"/>
              </a:buClr>
              <a:buFont typeface="Arial"/>
              <a:buNone/>
            </a:pPr>
            <a:r>
              <a:t/>
            </a:r>
            <a:endParaRPr>
              <a:latin typeface="Courier New"/>
              <a:ea typeface="Courier New"/>
              <a:cs typeface="Courier New"/>
              <a:sym typeface="Courier New"/>
            </a:endParaRPr>
          </a:p>
          <a:p>
            <a:pPr rtl="0" lvl="0">
              <a:spcBef>
                <a:spcPts val="0"/>
              </a:spcBef>
              <a:buClr>
                <a:srgbClr val="000000"/>
              </a:buClr>
              <a:buFont typeface="Arial"/>
              <a:buNone/>
            </a:pPr>
            <a:r>
              <a:t/>
            </a:r>
            <a:endParaRPr>
              <a:latin typeface="Courier New"/>
              <a:ea typeface="Courier New"/>
              <a:cs typeface="Courier New"/>
              <a:sym typeface="Courier New"/>
            </a:endParaRPr>
          </a:p>
          <a:p>
            <a:pPr rtl="0" lvl="0">
              <a:spcBef>
                <a:spcPts val="0"/>
              </a:spcBef>
              <a:buClr>
                <a:srgbClr val="000000"/>
              </a:buClr>
              <a:buFont typeface="Arial"/>
              <a:buNone/>
            </a:pPr>
            <a:r>
              <a:t/>
            </a:r>
            <a:endParaRPr>
              <a:latin typeface="Courier New"/>
              <a:ea typeface="Courier New"/>
              <a:cs typeface="Courier New"/>
              <a:sym typeface="Courier New"/>
            </a:endParaRPr>
          </a:p>
          <a:p>
            <a:pPr rtl="0" lvl="0">
              <a:spcBef>
                <a:spcPts val="0"/>
              </a:spcBef>
              <a:buClr>
                <a:srgbClr val="000000"/>
              </a:buClr>
              <a:buFont typeface="Arial"/>
              <a:buNone/>
            </a:pPr>
            <a:r>
              <a:t/>
            </a:r>
            <a:endParaRPr>
              <a:latin typeface="Courier New"/>
              <a:ea typeface="Courier New"/>
              <a:cs typeface="Courier New"/>
              <a:sym typeface="Courier New"/>
            </a:endParaRPr>
          </a:p>
          <a:p>
            <a:pPr rtl="0" lvl="0">
              <a:spcBef>
                <a:spcPts val="0"/>
              </a:spcBef>
              <a:buClr>
                <a:srgbClr val="000000"/>
              </a:buClr>
              <a:buFont typeface="Arial"/>
              <a:buNone/>
            </a:pPr>
            <a:r>
              <a:t/>
            </a:r>
            <a:endParaRPr>
              <a:latin typeface="Courier New"/>
              <a:ea typeface="Courier New"/>
              <a:cs typeface="Courier New"/>
              <a:sym typeface="Courier New"/>
            </a:endParaRPr>
          </a:p>
          <a:p>
            <a:pPr rtl="0" lvl="0">
              <a:spcBef>
                <a:spcPts val="0"/>
              </a:spcBef>
              <a:buClr>
                <a:srgbClr val="000000"/>
              </a:buClr>
              <a:buFont typeface="Arial"/>
              <a:buNone/>
            </a:pPr>
            <a:r>
              <a:t/>
            </a:r>
            <a:endParaRPr>
              <a:latin typeface="Courier New"/>
              <a:ea typeface="Courier New"/>
              <a:cs typeface="Courier New"/>
              <a:sym typeface="Courier New"/>
            </a:endParaRPr>
          </a:p>
          <a:p>
            <a:pPr rtl="0" lvl="0">
              <a:spcBef>
                <a:spcPts val="0"/>
              </a:spcBef>
              <a:buClr>
                <a:srgbClr val="000000"/>
              </a:buClr>
              <a:buFont typeface="Arial"/>
              <a:buNone/>
            </a:pPr>
            <a:r>
              <a:t/>
            </a:r>
            <a:endParaRPr>
              <a:latin typeface="Courier New"/>
              <a:ea typeface="Courier New"/>
              <a:cs typeface="Courier New"/>
              <a:sym typeface="Courier New"/>
            </a:endParaRPr>
          </a:p>
          <a:p>
            <a:pPr rtl="0" lvl="0">
              <a:spcBef>
                <a:spcPts val="0"/>
              </a:spcBef>
              <a:buClr>
                <a:srgbClr val="000000"/>
              </a:buClr>
              <a:buFont typeface="Arial"/>
              <a:buNone/>
            </a:pPr>
            <a:r>
              <a:t/>
            </a:r>
            <a:endParaRPr>
              <a:latin typeface="Courier New"/>
              <a:ea typeface="Courier New"/>
              <a:cs typeface="Courier New"/>
              <a:sym typeface="Courier New"/>
            </a:endParaRPr>
          </a:p>
          <a:p>
            <a:pPr rtl="0" lvl="0">
              <a:spcBef>
                <a:spcPts val="0"/>
              </a:spcBef>
              <a:buClr>
                <a:srgbClr val="000000"/>
              </a:buClr>
              <a:buSzPct val="110000"/>
              <a:buFont typeface="Arial"/>
              <a:buNone/>
            </a:pPr>
            <a:r>
              <a:rPr sz="1000" lang="es">
                <a:latin typeface="Courier New"/>
                <a:ea typeface="Courier New"/>
                <a:cs typeface="Courier New"/>
                <a:sym typeface="Courier New"/>
              </a:rPr>
              <a:t>wget -O /dev/null "http://</a:t>
            </a:r>
            <a:r>
              <a:rPr b="1" sz="1000" lang="es">
                <a:latin typeface="Courier New"/>
                <a:ea typeface="Courier New"/>
                <a:cs typeface="Courier New"/>
                <a:sym typeface="Courier New"/>
              </a:rPr>
              <a:t>your-domain.com</a:t>
            </a:r>
            <a:r>
              <a:rPr sz="1000" lang="es">
                <a:latin typeface="Courier New"/>
                <a:ea typeface="Courier New"/>
                <a:cs typeface="Courier New"/>
                <a:sym typeface="Courier New"/>
              </a:rPr>
              <a:t>/index.php?option=com_xtdir&amp;view=cron&amp;task=run&amp;key=</a:t>
            </a:r>
            <a:r>
              <a:rPr b="1" sz="1000" lang="es">
                <a:latin typeface="Courier New"/>
                <a:ea typeface="Courier New"/>
                <a:cs typeface="Courier New"/>
                <a:sym typeface="Courier New"/>
              </a:rPr>
              <a:t>Secret</a:t>
            </a:r>
            <a:r>
              <a:rPr sz="1000" lang="es">
                <a:latin typeface="Courier New"/>
                <a:ea typeface="Courier New"/>
                <a:cs typeface="Courier New"/>
                <a:sym typeface="Courier New"/>
              </a:rPr>
              <a:t>" &gt; /dev/null</a:t>
            </a:r>
          </a:p>
          <a:p>
            <a:pPr rtl="0" lvl="0">
              <a:spcBef>
                <a:spcPts val="0"/>
              </a:spcBef>
              <a:buClr>
                <a:srgbClr val="000000"/>
              </a:buClr>
              <a:buFont typeface="Arial"/>
              <a:buNone/>
            </a:pPr>
            <a:r>
              <a:t/>
            </a:r>
            <a:endParaRPr sz="1000">
              <a:latin typeface="Courier New"/>
              <a:ea typeface="Courier New"/>
              <a:cs typeface="Courier New"/>
              <a:sym typeface="Courier New"/>
            </a:endParaRPr>
          </a:p>
          <a:p>
            <a:pPr>
              <a:spcBef>
                <a:spcPts val="0"/>
              </a:spcBef>
              <a:buNone/>
            </a:pPr>
            <a:r>
              <a:t/>
            </a:r>
            <a:endParaRPr sz="1000"/>
          </a:p>
        </p:txBody>
      </p:sp>
      <p:pic>
        <p:nvPicPr>
          <p:cNvPr id="499" name="Shape 499"/>
          <p:cNvPicPr preferRelativeResize="0"/>
          <p:nvPr/>
        </p:nvPicPr>
        <p:blipFill>
          <a:blip r:embed="rId5">
            <a:alphaModFix/>
          </a:blip>
          <a:stretch>
            <a:fillRect/>
          </a:stretch>
        </p:blipFill>
        <p:spPr>
          <a:xfrm>
            <a:off y="2265837" x="6641825"/>
            <a:ext cy="1095375" cx="2400300"/>
          </a:xfrm>
          <a:prstGeom prst="rect">
            <a:avLst/>
          </a:prstGeom>
          <a:noFill/>
          <a:ln>
            <a:noFill/>
          </a:ln>
        </p:spPr>
      </p:pic>
      <p:pic>
        <p:nvPicPr>
          <p:cNvPr id="500" name="Shape 500"/>
          <p:cNvPicPr preferRelativeResize="0"/>
          <p:nvPr/>
        </p:nvPicPr>
        <p:blipFill>
          <a:blip r:embed="rId6">
            <a:alphaModFix/>
          </a:blip>
          <a:stretch>
            <a:fillRect/>
          </a:stretch>
        </p:blipFill>
        <p:spPr>
          <a:xfrm>
            <a:off y="3229350" x="4316950"/>
            <a:ext cy="2491575" cx="4619125"/>
          </a:xfrm>
          <a:prstGeom prst="rect">
            <a:avLst/>
          </a:prstGeom>
          <a:noFill/>
          <a:ln w="9525" cap="flat">
            <a:solidFill>
              <a:schemeClr val="dk2"/>
            </a:solidFill>
            <a:prstDash val="solid"/>
            <a:round/>
            <a:headEnd w="med" len="med" type="none"/>
            <a:tailEnd w="med" len="med" type="none"/>
          </a:ln>
        </p:spPr>
      </p:pic>
      <p:sp>
        <p:nvSpPr>
          <p:cNvPr id="501" name="Shape 501"/>
          <p:cNvSpPr/>
          <p:nvPr/>
        </p:nvSpPr>
        <p:spPr>
          <a:xfrm>
            <a:off y="5407500" x="6062025"/>
            <a:ext cy="377399" cx="502500"/>
          </a:xfrm>
          <a:prstGeom prst="lef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5" name="Shape 505"/>
        <p:cNvGrpSpPr/>
        <p:nvPr/>
      </p:nvGrpSpPr>
      <p:grpSpPr>
        <a:xfrm>
          <a:off y="0" x="0"/>
          <a:ext cy="0" cx="0"/>
          <a:chOff y="0" x="0"/>
          <a:chExt cy="0" cx="0"/>
        </a:xfrm>
      </p:grpSpPr>
      <p:sp>
        <p:nvSpPr>
          <p:cNvPr id="506" name="Shape 506"/>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rPr lang="es"/>
              <a:t>Core Index of SobiPro Entries - On Page Load</a:t>
            </a:r>
          </a:p>
          <a:p>
            <a:pPr rtl="0" lvl="0">
              <a:spcBef>
                <a:spcPts val="0"/>
              </a:spcBef>
              <a:buNone/>
            </a:pPr>
            <a:r>
              <a:t/>
            </a:r>
            <a:endParaRPr/>
          </a:p>
        </p:txBody>
      </p:sp>
      <p:sp>
        <p:nvSpPr>
          <p:cNvPr id="507" name="Shape 507"/>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Core Index - On Page Load Mode</a:t>
            </a:r>
          </a:p>
        </p:txBody>
      </p:sp>
      <p:pic>
        <p:nvPicPr>
          <p:cNvPr id="508" name="Shape 508"/>
          <p:cNvPicPr preferRelativeResize="0"/>
          <p:nvPr/>
        </p:nvPicPr>
        <p:blipFill>
          <a:blip r:embed="rId3">
            <a:alphaModFix/>
          </a:blip>
          <a:stretch>
            <a:fillRect/>
          </a:stretch>
        </p:blipFill>
        <p:spPr>
          <a:xfrm>
            <a:off y="456999" x="7710350"/>
            <a:ext cy="960650" cx="976449"/>
          </a:xfrm>
          <a:prstGeom prst="rect">
            <a:avLst/>
          </a:prstGeom>
          <a:noFill/>
          <a:ln>
            <a:noFill/>
          </a:ln>
        </p:spPr>
      </p:pic>
      <p:sp>
        <p:nvSpPr>
          <p:cNvPr id="509" name="Shape 509"/>
          <p:cNvSpPr txBox="1"/>
          <p:nvPr/>
        </p:nvSpPr>
        <p:spPr>
          <a:xfrm>
            <a:off y="2484000" x="457200"/>
            <a:ext cy="4083899" cx="2697899"/>
          </a:xfrm>
          <a:prstGeom prst="rect">
            <a:avLst/>
          </a:prstGeom>
          <a:noFill/>
          <a:ln>
            <a:noFill/>
          </a:ln>
        </p:spPr>
        <p:txBody>
          <a:bodyPr bIns="91425" rIns="91425" lIns="91425" tIns="91425" anchor="t" anchorCtr="0">
            <a:noAutofit/>
          </a:bodyPr>
          <a:lstStyle/>
          <a:p>
            <a:pPr rtl="0" lvl="0">
              <a:spcBef>
                <a:spcPts val="0"/>
              </a:spcBef>
              <a:buNone/>
            </a:pPr>
            <a:r>
              <a:rPr u="sng" lang="es"/>
              <a:t>If the Cronjob mode is disabled</a:t>
            </a:r>
            <a:r>
              <a:rPr lang="es"/>
              <a:t>, the extension enters in </a:t>
            </a:r>
            <a:r>
              <a:rPr b="1" lang="es"/>
              <a:t>Page Load mode</a:t>
            </a:r>
            <a:r>
              <a:rPr lang="es"/>
              <a:t>.</a:t>
            </a:r>
          </a:p>
          <a:p>
            <a:pPr rtl="0" lvl="0">
              <a:spcBef>
                <a:spcPts val="0"/>
              </a:spcBef>
              <a:buNone/>
            </a:pPr>
            <a:r>
              <a:t/>
            </a:r>
            <a:endParaRPr/>
          </a:p>
          <a:p>
            <a:pPr rtl="0" lvl="0">
              <a:spcBef>
                <a:spcPts val="0"/>
              </a:spcBef>
              <a:buNone/>
            </a:pPr>
            <a:r>
              <a:rPr lang="es"/>
              <a:t>The </a:t>
            </a:r>
            <a:r>
              <a:rPr b="1" lang="es"/>
              <a:t>Page Load mode </a:t>
            </a:r>
            <a:r>
              <a:rPr lang="es"/>
              <a:t>generates the Core Index </a:t>
            </a:r>
            <a:r>
              <a:rPr u="sng" lang="es"/>
              <a:t>according to your Cache settings (Joomla Global Configuration / System /Cache Settings)</a:t>
            </a:r>
            <a:r>
              <a:rPr lang="es"/>
              <a:t>.</a:t>
            </a:r>
          </a:p>
          <a:p>
            <a:pPr rtl="0" lvl="0">
              <a:spcBef>
                <a:spcPts val="0"/>
              </a:spcBef>
              <a:buNone/>
            </a:pPr>
            <a:r>
              <a:t/>
            </a:r>
            <a:endParaRPr/>
          </a:p>
          <a:p>
            <a:pPr rtl="0" lvl="0">
              <a:spcBef>
                <a:spcPts val="0"/>
              </a:spcBef>
              <a:buNone/>
            </a:pPr>
            <a:r>
              <a:rPr lang="es"/>
              <a:t>E.g. Cache enabled and Cache Time 15 min, the Core Index is generated every 15min, in a page load.</a:t>
            </a:r>
          </a:p>
          <a:p>
            <a:pPr rtl="0" lvl="0">
              <a:spcBef>
                <a:spcPts val="0"/>
              </a:spcBef>
              <a:buNone/>
            </a:pPr>
            <a:r>
              <a:t/>
            </a:r>
            <a:endParaRPr/>
          </a:p>
          <a:p>
            <a:pPr rtl="0" lvl="0">
              <a:spcBef>
                <a:spcPts val="0"/>
              </a:spcBef>
              <a:buNone/>
            </a:pPr>
            <a:r>
              <a:rPr b="1" lang="es"/>
              <a:t>NOTE</a:t>
            </a:r>
            <a:r>
              <a:rPr lang="es"/>
              <a:t>: If Cache is disabled, </a:t>
            </a:r>
            <a:r>
              <a:rPr u="sng" lang="es"/>
              <a:t>the Core Index is generated in every Page Load</a:t>
            </a:r>
            <a:r>
              <a:rPr lang="es"/>
              <a:t>.</a:t>
            </a:r>
          </a:p>
        </p:txBody>
      </p:sp>
      <p:pic>
        <p:nvPicPr>
          <p:cNvPr id="510" name="Shape 510"/>
          <p:cNvPicPr preferRelativeResize="0"/>
          <p:nvPr/>
        </p:nvPicPr>
        <p:blipFill>
          <a:blip r:embed="rId4">
            <a:alphaModFix/>
          </a:blip>
          <a:stretch>
            <a:fillRect/>
          </a:stretch>
        </p:blipFill>
        <p:spPr>
          <a:xfrm>
            <a:off y="2800462" x="4626900"/>
            <a:ext cy="3275324" cx="3645574"/>
          </a:xfrm>
          <a:prstGeom prst="rect">
            <a:avLst/>
          </a:prstGeom>
          <a:noFill/>
          <a:ln>
            <a:noFill/>
          </a:ln>
        </p:spPr>
      </p:pic>
      <p:sp>
        <p:nvSpPr>
          <p:cNvPr id="511" name="Shape 511"/>
          <p:cNvSpPr/>
          <p:nvPr/>
        </p:nvSpPr>
        <p:spPr>
          <a:xfrm>
            <a:off y="5495200" x="5099550"/>
            <a:ext cy="322500" cx="439500"/>
          </a:xfrm>
          <a:prstGeom prst="righ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y="0" x="0"/>
          <a:ext cy="0" cx="0"/>
          <a:chOff y="0" x="0"/>
          <a:chExt cy="0" cx="0"/>
        </a:xfrm>
      </p:grpSpPr>
      <p:sp>
        <p:nvSpPr>
          <p:cNvPr id="66" name="Shape 66"/>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rPr lang="es"/>
              <a:t>1. Download and install XTDir for SobiPro</a:t>
            </a:r>
          </a:p>
          <a:p>
            <a:pPr rtl="0" lvl="0">
              <a:spcBef>
                <a:spcPts val="0"/>
              </a:spcBef>
              <a:buNone/>
            </a:pPr>
            <a:r>
              <a:t/>
            </a:r>
            <a:endParaRPr/>
          </a:p>
        </p:txBody>
      </p:sp>
      <p:sp>
        <p:nvSpPr>
          <p:cNvPr id="67" name="Shape 67"/>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XTDir for SobiPro - Installation</a:t>
            </a:r>
          </a:p>
        </p:txBody>
      </p:sp>
      <p:pic>
        <p:nvPicPr>
          <p:cNvPr id="68" name="Shape 68"/>
          <p:cNvPicPr preferRelativeResize="0"/>
          <p:nvPr/>
        </p:nvPicPr>
        <p:blipFill>
          <a:blip r:embed="rId3">
            <a:alphaModFix/>
          </a:blip>
          <a:stretch>
            <a:fillRect/>
          </a:stretch>
        </p:blipFill>
        <p:spPr>
          <a:xfrm>
            <a:off y="456999" x="7710350"/>
            <a:ext cy="960650" cx="976449"/>
          </a:xfrm>
          <a:prstGeom prst="rect">
            <a:avLst/>
          </a:prstGeom>
          <a:noFill/>
          <a:ln>
            <a:noFill/>
          </a:ln>
        </p:spPr>
      </p:pic>
      <p:pic>
        <p:nvPicPr>
          <p:cNvPr id="69" name="Shape 69"/>
          <p:cNvPicPr preferRelativeResize="0"/>
          <p:nvPr/>
        </p:nvPicPr>
        <p:blipFill>
          <a:blip r:embed="rId4">
            <a:alphaModFix/>
          </a:blip>
          <a:stretch>
            <a:fillRect/>
          </a:stretch>
        </p:blipFill>
        <p:spPr>
          <a:xfrm>
            <a:off y="2442870" x="4954345"/>
            <a:ext cy="4188950" cx="3848824"/>
          </a:xfrm>
          <a:prstGeom prst="rect">
            <a:avLst/>
          </a:prstGeom>
          <a:noFill/>
          <a:ln>
            <a:noFill/>
          </a:ln>
        </p:spPr>
      </p:pic>
      <p:pic>
        <p:nvPicPr>
          <p:cNvPr id="70" name="Shape 70"/>
          <p:cNvPicPr preferRelativeResize="0"/>
          <p:nvPr/>
        </p:nvPicPr>
        <p:blipFill>
          <a:blip r:embed="rId5">
            <a:alphaModFix/>
          </a:blip>
          <a:stretch>
            <a:fillRect/>
          </a:stretch>
        </p:blipFill>
        <p:spPr>
          <a:xfrm>
            <a:off y="2690412" x="345350"/>
            <a:ext cy="1477174" cx="3663400"/>
          </a:xfrm>
          <a:prstGeom prst="rect">
            <a:avLst/>
          </a:prstGeom>
          <a:noFill/>
          <a:ln>
            <a:noFill/>
          </a:ln>
        </p:spPr>
      </p:pic>
      <p:sp>
        <p:nvSpPr>
          <p:cNvPr id="71" name="Shape 71"/>
          <p:cNvSpPr/>
          <p:nvPr/>
        </p:nvSpPr>
        <p:spPr>
          <a:xfrm>
            <a:off y="2971400" x="4148700"/>
            <a:ext cy="439799" cx="665700"/>
          </a:xfrm>
          <a:prstGeom prst="righ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5" name="Shape 515"/>
        <p:cNvGrpSpPr/>
        <p:nvPr/>
      </p:nvGrpSpPr>
      <p:grpSpPr>
        <a:xfrm>
          <a:off y="0" x="0"/>
          <a:ext cy="0" cx="0"/>
          <a:chOff y="0" x="0"/>
          <a:chExt cy="0" cx="0"/>
        </a:xfrm>
      </p:grpSpPr>
      <p:pic>
        <p:nvPicPr>
          <p:cNvPr id="516" name="Shape 516"/>
          <p:cNvPicPr preferRelativeResize="0"/>
          <p:nvPr/>
        </p:nvPicPr>
        <p:blipFill>
          <a:blip r:embed="rId3">
            <a:alphaModFix/>
          </a:blip>
          <a:stretch>
            <a:fillRect/>
          </a:stretch>
        </p:blipFill>
        <p:spPr>
          <a:xfrm>
            <a:off y="3176100" x="219725"/>
            <a:ext cy="3199849" cx="5234124"/>
          </a:xfrm>
          <a:prstGeom prst="rect">
            <a:avLst/>
          </a:prstGeom>
          <a:noFill/>
          <a:ln>
            <a:noFill/>
          </a:ln>
        </p:spPr>
      </p:pic>
      <p:sp>
        <p:nvSpPr>
          <p:cNvPr id="517" name="Shape 517"/>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spcBef>
                <a:spcPts val="0"/>
              </a:spcBef>
              <a:buClr>
                <a:schemeClr val="dk1"/>
              </a:buClr>
              <a:buSzPct val="136363"/>
              <a:buFont typeface="Arial"/>
              <a:buChar char="●"/>
            </a:pPr>
            <a:r>
              <a:rPr b="1" sz="2200" lang="es"/>
              <a:t>Manual Generation</a:t>
            </a:r>
            <a:r>
              <a:rPr sz="2200" lang="es"/>
              <a:t>: It comes in handy if your catalog is small / medium size (&lt; 1.000), static; or you are developing the site, frequently changing the parameters.</a:t>
            </a:r>
          </a:p>
          <a:p>
            <a:pPr rtl="0" lvl="0">
              <a:spcBef>
                <a:spcPts val="0"/>
              </a:spcBef>
              <a:buNone/>
            </a:pPr>
            <a:r>
              <a:t/>
            </a:r>
            <a:endParaRPr sz="2200"/>
          </a:p>
          <a:p>
            <a:pPr rtl="0" lvl="0">
              <a:spcBef>
                <a:spcPts val="0"/>
              </a:spcBef>
              <a:buClr>
                <a:srgbClr val="000000"/>
              </a:buClr>
              <a:buFont typeface="Arial"/>
              <a:buNone/>
            </a:pPr>
            <a:r>
              <a:t/>
            </a:r>
            <a:endParaRPr sz="2200"/>
          </a:p>
          <a:p>
            <a:pPr rtl="0" lvl="0">
              <a:spcBef>
                <a:spcPts val="0"/>
              </a:spcBef>
              <a:buNone/>
            </a:pPr>
            <a:r>
              <a:t/>
            </a:r>
            <a:endParaRPr sz="2200"/>
          </a:p>
          <a:p>
            <a:pPr rtl="0" lvl="0">
              <a:spcBef>
                <a:spcPts val="0"/>
              </a:spcBef>
              <a:buNone/>
            </a:pPr>
            <a:r>
              <a:t/>
            </a:r>
            <a:endParaRPr sz="2200"/>
          </a:p>
        </p:txBody>
      </p:sp>
      <p:sp>
        <p:nvSpPr>
          <p:cNvPr id="518" name="Shape 518"/>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Which is the best Index Mode?</a:t>
            </a:r>
          </a:p>
        </p:txBody>
      </p:sp>
      <p:pic>
        <p:nvPicPr>
          <p:cNvPr id="519" name="Shape 519"/>
          <p:cNvPicPr preferRelativeResize="0"/>
          <p:nvPr/>
        </p:nvPicPr>
        <p:blipFill>
          <a:blip r:embed="rId4">
            <a:alphaModFix/>
          </a:blip>
          <a:stretch>
            <a:fillRect/>
          </a:stretch>
        </p:blipFill>
        <p:spPr>
          <a:xfrm>
            <a:off y="456999" x="7710350"/>
            <a:ext cy="960650" cx="976449"/>
          </a:xfrm>
          <a:prstGeom prst="rect">
            <a:avLst/>
          </a:prstGeom>
          <a:noFill/>
          <a:ln>
            <a:noFill/>
          </a:ln>
        </p:spPr>
      </p:pic>
      <p:pic>
        <p:nvPicPr>
          <p:cNvPr id="520" name="Shape 520"/>
          <p:cNvPicPr preferRelativeResize="0"/>
          <p:nvPr/>
        </p:nvPicPr>
        <p:blipFill>
          <a:blip r:embed="rId5">
            <a:alphaModFix/>
          </a:blip>
          <a:stretch>
            <a:fillRect/>
          </a:stretch>
        </p:blipFill>
        <p:spPr>
          <a:xfrm>
            <a:off y="5381400" x="153787"/>
            <a:ext cy="1314450" cx="4486275"/>
          </a:xfrm>
          <a:prstGeom prst="rect">
            <a:avLst/>
          </a:prstGeom>
          <a:noFill/>
          <a:ln>
            <a:noFill/>
          </a:ln>
        </p:spPr>
      </p:pic>
      <p:sp>
        <p:nvSpPr>
          <p:cNvPr id="521" name="Shape 521"/>
          <p:cNvSpPr/>
          <p:nvPr/>
        </p:nvSpPr>
        <p:spPr>
          <a:xfrm>
            <a:off y="3587250" x="1271950"/>
            <a:ext cy="329699" cx="543599"/>
          </a:xfrm>
          <a:prstGeom prst="lef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pic>
        <p:nvPicPr>
          <p:cNvPr id="522" name="Shape 522"/>
          <p:cNvPicPr preferRelativeResize="0"/>
          <p:nvPr/>
        </p:nvPicPr>
        <p:blipFill>
          <a:blip r:embed="rId6">
            <a:alphaModFix/>
          </a:blip>
          <a:stretch>
            <a:fillRect/>
          </a:stretch>
        </p:blipFill>
        <p:spPr>
          <a:xfrm>
            <a:off y="4020150" x="4640075"/>
            <a:ext cy="2547750" cx="4021400"/>
          </a:xfrm>
          <a:prstGeom prst="rect">
            <a:avLst/>
          </a:prstGeom>
          <a:noFill/>
          <a:ln>
            <a:noFill/>
          </a:ln>
        </p:spPr>
      </p:pic>
      <p:sp>
        <p:nvSpPr>
          <p:cNvPr id="523" name="Shape 523"/>
          <p:cNvSpPr/>
          <p:nvPr/>
        </p:nvSpPr>
        <p:spPr>
          <a:xfrm>
            <a:off y="4601300" x="6755425"/>
            <a:ext cy="329699" cx="278399"/>
          </a:xfrm>
          <a:prstGeom prst="up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7" name="Shape 527"/>
        <p:cNvGrpSpPr/>
        <p:nvPr/>
      </p:nvGrpSpPr>
      <p:grpSpPr>
        <a:xfrm>
          <a:off y="0" x="0"/>
          <a:ext cy="0" cx="0"/>
          <a:chOff y="0" x="0"/>
          <a:chExt cy="0" cx="0"/>
        </a:xfrm>
      </p:grpSpPr>
      <p:sp>
        <p:nvSpPr>
          <p:cNvPr id="528" name="Shape 528"/>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spcBef>
                <a:spcPts val="0"/>
              </a:spcBef>
              <a:buClr>
                <a:schemeClr val="dk1"/>
              </a:buClr>
              <a:buSzPct val="136363"/>
              <a:buFont typeface="Arial"/>
              <a:buChar char="●"/>
            </a:pPr>
            <a:r>
              <a:rPr b="1" sz="2200" lang="es"/>
              <a:t>Cronjob Task</a:t>
            </a:r>
            <a:r>
              <a:rPr sz="2200" lang="es"/>
              <a:t>: It's a production index generation mode for big catalogs (&gt; 1.000). The frequency must be adjusted according </a:t>
            </a:r>
            <a:r>
              <a:rPr u="sng" sz="2200" lang="es"/>
              <a:t>your catalog size and server processing</a:t>
            </a:r>
            <a:r>
              <a:rPr sz="2200" lang="es"/>
              <a:t>. E.g. 20 minutes.</a:t>
            </a:r>
          </a:p>
          <a:p>
            <a:pPr rtl="0" lvl="0" indent="-419100" marL="457200">
              <a:spcBef>
                <a:spcPts val="0"/>
              </a:spcBef>
              <a:buClr>
                <a:schemeClr val="dk1"/>
              </a:buClr>
              <a:buSzPct val="136363"/>
              <a:buFont typeface="Arial"/>
              <a:buChar char="●"/>
            </a:pPr>
            <a:r>
              <a:rPr b="1" sz="2200" lang="es"/>
              <a:t>On Page Load Index Generation</a:t>
            </a:r>
            <a:r>
              <a:rPr sz="2200" lang="es"/>
              <a:t>: It's well suited for small catalogs (&lt; 500). A page load is going to require more time (generating the index). </a:t>
            </a:r>
            <a:br>
              <a:rPr sz="2200" lang="es"/>
            </a:br>
            <a:br>
              <a:rPr sz="2200" lang="es"/>
            </a:br>
            <a:r>
              <a:rPr sz="2200" lang="es"/>
              <a:t>E.g. 100 entries in 10 seconds. If your cache is enabled, with Cache Time 15 min, every 15 min a page load is going to require 10 seconds more.</a:t>
            </a:r>
          </a:p>
          <a:p>
            <a:pPr rtl="0" lvl="0">
              <a:spcBef>
                <a:spcPts val="0"/>
              </a:spcBef>
              <a:buNone/>
            </a:pPr>
            <a:r>
              <a:t/>
            </a:r>
            <a:endParaRPr sz="2200"/>
          </a:p>
          <a:p>
            <a:pPr rtl="0" lvl="0">
              <a:spcBef>
                <a:spcPts val="0"/>
              </a:spcBef>
              <a:buNone/>
            </a:pPr>
            <a:r>
              <a:t/>
            </a:r>
            <a:endParaRPr sz="2200"/>
          </a:p>
          <a:p>
            <a:pPr rtl="0" lvl="0">
              <a:spcBef>
                <a:spcPts val="0"/>
              </a:spcBef>
              <a:buNone/>
            </a:pPr>
            <a:r>
              <a:t/>
            </a:r>
            <a:endParaRPr sz="2200"/>
          </a:p>
          <a:p>
            <a:pPr rtl="0" lvl="0">
              <a:spcBef>
                <a:spcPts val="0"/>
              </a:spcBef>
              <a:buNone/>
            </a:pPr>
            <a:r>
              <a:t/>
            </a:r>
            <a:endParaRPr sz="2200"/>
          </a:p>
        </p:txBody>
      </p:sp>
      <p:sp>
        <p:nvSpPr>
          <p:cNvPr id="529" name="Shape 529"/>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Which is the best Index Mode?</a:t>
            </a:r>
          </a:p>
        </p:txBody>
      </p:sp>
      <p:pic>
        <p:nvPicPr>
          <p:cNvPr id="530" name="Shape 530"/>
          <p:cNvPicPr preferRelativeResize="0"/>
          <p:nvPr/>
        </p:nvPicPr>
        <p:blipFill>
          <a:blip r:embed="rId3">
            <a:alphaModFix/>
          </a:blip>
          <a:stretch>
            <a:fillRect/>
          </a:stretch>
        </p:blipFill>
        <p:spPr>
          <a:xfrm>
            <a:off y="456999" x="7710350"/>
            <a:ext cy="960650" cx="976449"/>
          </a:xfrm>
          <a:prstGeom prst="rect">
            <a:avLst/>
          </a:prstGeom>
          <a:noFill/>
          <a:ln>
            <a:noFill/>
          </a:ln>
        </p:spPr>
      </p:pic>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4" name="Shape 534"/>
        <p:cNvGrpSpPr/>
        <p:nvPr/>
      </p:nvGrpSpPr>
      <p:grpSpPr>
        <a:xfrm>
          <a:off y="0" x="0"/>
          <a:ext cy="0" cx="0"/>
          <a:chOff y="0" x="0"/>
          <a:chExt cy="0" cx="0"/>
        </a:xfrm>
      </p:grpSpPr>
      <p:sp>
        <p:nvSpPr>
          <p:cNvPr id="535" name="Shape 535"/>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One last word</a:t>
            </a:r>
          </a:p>
        </p:txBody>
      </p:sp>
      <p:pic>
        <p:nvPicPr>
          <p:cNvPr id="536" name="Shape 536"/>
          <p:cNvPicPr preferRelativeResize="0"/>
          <p:nvPr/>
        </p:nvPicPr>
        <p:blipFill>
          <a:blip r:embed="rId3">
            <a:alphaModFix/>
          </a:blip>
          <a:stretch>
            <a:fillRect/>
          </a:stretch>
        </p:blipFill>
        <p:spPr>
          <a:xfrm>
            <a:off y="456999" x="7710350"/>
            <a:ext cy="960650" cx="976449"/>
          </a:xfrm>
          <a:prstGeom prst="rect">
            <a:avLst/>
          </a:prstGeom>
          <a:noFill/>
          <a:ln>
            <a:noFill/>
          </a:ln>
        </p:spPr>
      </p:pic>
      <p:sp>
        <p:nvSpPr>
          <p:cNvPr id="537" name="Shape 537"/>
          <p:cNvSpPr txBox="1"/>
          <p:nvPr/>
        </p:nvSpPr>
        <p:spPr>
          <a:xfrm>
            <a:off y="1786800" x="576000"/>
            <a:ext cy="3284399" cx="8110799"/>
          </a:xfrm>
          <a:prstGeom prst="rect">
            <a:avLst/>
          </a:prstGeom>
          <a:noFill/>
          <a:ln>
            <a:noFill/>
          </a:ln>
        </p:spPr>
        <p:txBody>
          <a:bodyPr bIns="91425" rIns="91425" lIns="91425" tIns="91425" anchor="t" anchorCtr="0">
            <a:noAutofit/>
          </a:bodyPr>
          <a:lstStyle/>
          <a:p>
            <a:pPr rtl="0" lvl="0">
              <a:spcBef>
                <a:spcPts val="0"/>
              </a:spcBef>
              <a:buNone/>
            </a:pPr>
            <a:r>
              <a:rPr sz="3000" lang="es"/>
              <a:t>We love your feedback, it's our way to improve.</a:t>
            </a:r>
          </a:p>
          <a:p>
            <a:pPr algn="ctr" rtl="0" lvl="0">
              <a:spcBef>
                <a:spcPts val="0"/>
              </a:spcBef>
              <a:buNone/>
            </a:pPr>
            <a:r>
              <a:t/>
            </a:r>
            <a:endParaRPr sz="3000"/>
          </a:p>
          <a:p>
            <a:pPr rtl="0" lvl="0">
              <a:spcBef>
                <a:spcPts val="0"/>
              </a:spcBef>
              <a:buNone/>
            </a:pPr>
            <a:r>
              <a:rPr sz="3000" lang="es"/>
              <a:t>This presentation was created with your help.</a:t>
            </a:r>
          </a:p>
          <a:p>
            <a:pPr rtl="0" lvl="0">
              <a:spcBef>
                <a:spcPts val="0"/>
              </a:spcBef>
              <a:buNone/>
            </a:pPr>
            <a:r>
              <a:t/>
            </a:r>
            <a:endParaRPr sz="3000"/>
          </a:p>
          <a:p>
            <a:pPr rtl="0" lvl="0">
              <a:spcBef>
                <a:spcPts val="0"/>
              </a:spcBef>
              <a:buClr>
                <a:srgbClr val="000000"/>
              </a:buClr>
              <a:buSzPct val="36666"/>
              <a:buFont typeface="Arial"/>
              <a:buNone/>
            </a:pPr>
            <a:r>
              <a:rPr sz="3000" lang="es"/>
              <a:t>Please post a rating and a review at the #JED</a:t>
            </a:r>
          </a:p>
          <a:p>
            <a:pPr rtl="0" lvl="0">
              <a:spcBef>
                <a:spcPts val="0"/>
              </a:spcBef>
              <a:buClr>
                <a:srgbClr val="000000"/>
              </a:buClr>
              <a:buSzPct val="36666"/>
              <a:buFont typeface="Arial"/>
              <a:buNone/>
            </a:pPr>
            <a:r>
              <a:rPr sz="3000" lang="es"/>
              <a:t>It really helps ;-)</a:t>
            </a:r>
          </a:p>
          <a:p>
            <a:pPr>
              <a:spcBef>
                <a:spcPts val="0"/>
              </a:spcBef>
              <a:buNone/>
            </a:pPr>
            <a:r>
              <a:t/>
            </a:r>
            <a:endParaRPr sz="3000"/>
          </a:p>
        </p:txBody>
      </p:sp>
      <p:sp>
        <p:nvSpPr>
          <p:cNvPr id="538" name="Shape 538"/>
          <p:cNvSpPr txBox="1"/>
          <p:nvPr/>
        </p:nvSpPr>
        <p:spPr>
          <a:xfrm>
            <a:off y="4893450" x="519300"/>
            <a:ext cy="1328700" cx="8167500"/>
          </a:xfrm>
          <a:prstGeom prst="rect">
            <a:avLst/>
          </a:prstGeom>
          <a:noFill/>
          <a:ln>
            <a:noFill/>
          </a:ln>
        </p:spPr>
        <p:txBody>
          <a:bodyPr bIns="91425" rIns="91425" lIns="91425" tIns="91425" anchor="t" anchorCtr="0">
            <a:noAutofit/>
          </a:bodyPr>
          <a:lstStyle/>
          <a:p>
            <a:pPr algn="ctr" rtl="0" lvl="0">
              <a:spcBef>
                <a:spcPts val="0"/>
              </a:spcBef>
              <a:buNone/>
            </a:pPr>
            <a:r>
              <a:rPr lang="es"/>
              <a:t>Support: </a:t>
            </a:r>
            <a:r>
              <a:rPr u="sng" lang="es">
                <a:solidFill>
                  <a:schemeClr val="hlink"/>
                </a:solidFill>
                <a:hlinkClick r:id="rId4"/>
              </a:rPr>
              <a:t>http://support.extly.com</a:t>
            </a:r>
            <a:br>
              <a:rPr lang="es"/>
            </a:br>
            <a:r>
              <a:rPr lang="es"/>
              <a:t>Community Forum Support: </a:t>
            </a:r>
            <a:r>
              <a:rPr u="sng" lang="es">
                <a:solidFill>
                  <a:schemeClr val="hlink"/>
                </a:solidFill>
                <a:hlinkClick r:id="rId5"/>
              </a:rPr>
              <a:t>http://www.extly.com/forum/index.html</a:t>
            </a:r>
          </a:p>
          <a:p>
            <a:pPr algn="ctr" rtl="0" lvl="0">
              <a:spcBef>
                <a:spcPts val="0"/>
              </a:spcBef>
              <a:buNone/>
            </a:pPr>
            <a:r>
              <a:t/>
            </a:r>
            <a:endParaRPr/>
          </a:p>
          <a:p>
            <a:pPr algn="ctr" rtl="0" lvl="0">
              <a:spcBef>
                <a:spcPts val="0"/>
              </a:spcBef>
              <a:buNone/>
            </a:pPr>
            <a:r>
              <a:rPr lang="es"/>
              <a:t>Twitter </a:t>
            </a:r>
            <a:r>
              <a:rPr u="sng" lang="es">
                <a:solidFill>
                  <a:schemeClr val="hlink"/>
                </a:solidFill>
                <a:hlinkClick r:id="rId6"/>
              </a:rPr>
              <a:t>@extly</a:t>
            </a:r>
          </a:p>
          <a:p>
            <a:pPr algn="ctr">
              <a:spcBef>
                <a:spcPts val="0"/>
              </a:spcBef>
              <a:buNone/>
            </a:pPr>
            <a:r>
              <a:rPr lang="es"/>
              <a:t>Facebook </a:t>
            </a:r>
            <a:r>
              <a:rPr u="sng" lang="es">
                <a:solidFill>
                  <a:schemeClr val="hlink"/>
                </a:solidFill>
                <a:hlinkClick r:id="rId7"/>
              </a:rPr>
              <a:t>facebook.com/extly</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y="0" x="0"/>
          <a:ext cy="0" cx="0"/>
          <a:chOff y="0" x="0"/>
          <a:chExt cy="0" cx="0"/>
        </a:xfrm>
      </p:grpSpPr>
      <p:sp>
        <p:nvSpPr>
          <p:cNvPr id="76" name="Shape 76"/>
          <p:cNvSpPr txBox="1"/>
          <p:nvPr>
            <p:ph idx="1" type="body"/>
          </p:nvPr>
        </p:nvSpPr>
        <p:spPr>
          <a:xfrm>
            <a:off y="1600200" x="457200"/>
            <a:ext cy="4967700" cx="8229600"/>
          </a:xfrm>
          <a:prstGeom prst="rect">
            <a:avLst/>
          </a:prstGeom>
          <a:ln w="9525" cap="flat">
            <a:solidFill>
              <a:srgbClr val="000000"/>
            </a:solidFill>
            <a:prstDash val="solid"/>
            <a:round/>
            <a:headEnd w="med" len="med" type="none"/>
            <a:tailEnd w="med" len="med" type="none"/>
          </a:ln>
        </p:spPr>
        <p:txBody>
          <a:bodyPr bIns="91425" rIns="91425" lIns="91425" tIns="91425" anchor="t" anchorCtr="0">
            <a:noAutofit/>
          </a:bodyPr>
          <a:lstStyle/>
          <a:p>
            <a:pPr rtl="0" lvl="0">
              <a:spcBef>
                <a:spcPts val="0"/>
              </a:spcBef>
              <a:buNone/>
            </a:pPr>
            <a:r>
              <a:rPr lang="es"/>
              <a:t>1. XTDir updates are installed in the same way</a:t>
            </a:r>
          </a:p>
          <a:p>
            <a:pPr rtl="0" lvl="0">
              <a:spcBef>
                <a:spcPts val="0"/>
              </a:spcBef>
              <a:buNone/>
            </a:pPr>
            <a:r>
              <a:t/>
            </a:r>
            <a:endParaRPr/>
          </a:p>
          <a:p>
            <a:pPr rtl="0" lvl="0">
              <a:spcBef>
                <a:spcPts val="0"/>
              </a:spcBef>
              <a:buNone/>
            </a:pPr>
            <a:r>
              <a:t/>
            </a:r>
            <a:endParaRPr/>
          </a:p>
          <a:p>
            <a:pPr rtl="0" lvl="0">
              <a:spcBef>
                <a:spcPts val="0"/>
              </a:spcBef>
              <a:buNone/>
            </a:pPr>
            <a:r>
              <a:t/>
            </a:r>
            <a:endParaRPr/>
          </a:p>
          <a:p>
            <a:pPr rtl="0" lvl="0">
              <a:spcBef>
                <a:spcPts val="0"/>
              </a:spcBef>
              <a:buNone/>
            </a:pPr>
            <a:r>
              <a:rPr lang="es"/>
              <a:t>2. </a:t>
            </a:r>
            <a:r>
              <a:rPr lang="es">
                <a:solidFill>
                  <a:srgbClr val="000000"/>
                </a:solidFill>
              </a:rPr>
              <a:t>Remember to also update SobiPro Apps with the Update button.</a:t>
            </a:r>
          </a:p>
          <a:p>
            <a:pPr rtl="0" lvl="0">
              <a:spcBef>
                <a:spcPts val="0"/>
              </a:spcBef>
              <a:buNone/>
            </a:pPr>
            <a:r>
              <a:t/>
            </a:r>
            <a:endParaRPr/>
          </a:p>
        </p:txBody>
      </p:sp>
      <p:sp>
        <p:nvSpPr>
          <p:cNvPr id="77" name="Shape 77"/>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XTDir for SobiPro - Updates</a:t>
            </a:r>
          </a:p>
        </p:txBody>
      </p:sp>
      <p:pic>
        <p:nvPicPr>
          <p:cNvPr id="78" name="Shape 78"/>
          <p:cNvPicPr preferRelativeResize="0"/>
          <p:nvPr/>
        </p:nvPicPr>
        <p:blipFill>
          <a:blip r:embed="rId3">
            <a:alphaModFix/>
          </a:blip>
          <a:stretch>
            <a:fillRect/>
          </a:stretch>
        </p:blipFill>
        <p:spPr>
          <a:xfrm>
            <a:off y="456999" x="7710350"/>
            <a:ext cy="960650" cx="976449"/>
          </a:xfrm>
          <a:prstGeom prst="rect">
            <a:avLst/>
          </a:prstGeom>
          <a:noFill/>
          <a:ln>
            <a:noFill/>
          </a:ln>
        </p:spPr>
      </p:pic>
      <p:sp>
        <p:nvSpPr>
          <p:cNvPr id="79" name="Shape 79"/>
          <p:cNvSpPr txBox="1"/>
          <p:nvPr/>
        </p:nvSpPr>
        <p:spPr>
          <a:xfrm>
            <a:off y="5034125" x="320500"/>
            <a:ext cy="1240799" cx="4833599"/>
          </a:xfrm>
          <a:prstGeom prst="rect">
            <a:avLst/>
          </a:prstGeom>
          <a:noFill/>
          <a:ln>
            <a:noFill/>
          </a:ln>
        </p:spPr>
        <p:txBody>
          <a:bodyPr bIns="91425" rIns="91425" lIns="91425" tIns="91425" anchor="t" anchorCtr="0">
            <a:noAutofit/>
          </a:bodyPr>
          <a:lstStyle/>
          <a:p>
            <a:pPr rtl="0" lvl="0" indent="-317500" marL="457200">
              <a:lnSpc>
                <a:spcPct val="115000"/>
              </a:lnSpc>
              <a:spcBef>
                <a:spcPts val="0"/>
              </a:spcBef>
              <a:buClr>
                <a:srgbClr val="000000"/>
              </a:buClr>
              <a:buSzPct val="100000"/>
              <a:buFont typeface="Arial"/>
              <a:buChar char="●"/>
            </a:pPr>
            <a:r>
              <a:rPr lang="es"/>
              <a:t>"Update" buttons in Promoted Entries/Configuration for </a:t>
            </a:r>
            <a:r>
              <a:rPr b="1" lang="es"/>
              <a:t>Promoted Order App</a:t>
            </a:r>
            <a:r>
              <a:rPr lang="es"/>
              <a:t> or </a:t>
            </a:r>
            <a:r>
              <a:rPr b="1" lang="es"/>
              <a:t>Promo-Information Field</a:t>
            </a:r>
          </a:p>
          <a:p>
            <a:pPr rtl="0" lvl="0" indent="-317500" marL="457200">
              <a:spcBef>
                <a:spcPts val="0"/>
              </a:spcBef>
              <a:buClr>
                <a:srgbClr val="000000"/>
              </a:buClr>
              <a:buSzPct val="100000"/>
              <a:buFont typeface="Arial"/>
              <a:buChar char="●"/>
            </a:pPr>
            <a:r>
              <a:rPr lang="es"/>
              <a:t>"Update" button in Configuration/Core Index for </a:t>
            </a:r>
            <a:r>
              <a:rPr b="1" lang="es"/>
              <a:t>Router App</a:t>
            </a:r>
          </a:p>
        </p:txBody>
      </p:sp>
      <p:pic>
        <p:nvPicPr>
          <p:cNvPr id="80" name="Shape 80"/>
          <p:cNvPicPr preferRelativeResize="0"/>
          <p:nvPr/>
        </p:nvPicPr>
        <p:blipFill>
          <a:blip r:embed="rId4">
            <a:alphaModFix/>
          </a:blip>
          <a:stretch>
            <a:fillRect/>
          </a:stretch>
        </p:blipFill>
        <p:spPr>
          <a:xfrm>
            <a:off y="2401523" x="2811750"/>
            <a:ext cy="1314625" cx="3258974"/>
          </a:xfrm>
          <a:prstGeom prst="rect">
            <a:avLst/>
          </a:prstGeom>
          <a:noFill/>
          <a:ln>
            <a:noFill/>
          </a:ln>
        </p:spPr>
      </p:pic>
      <p:pic>
        <p:nvPicPr>
          <p:cNvPr id="81" name="Shape 81"/>
          <p:cNvPicPr preferRelativeResize="0"/>
          <p:nvPr/>
        </p:nvPicPr>
        <p:blipFill>
          <a:blip r:embed="rId5">
            <a:alphaModFix/>
          </a:blip>
          <a:stretch>
            <a:fillRect/>
          </a:stretch>
        </p:blipFill>
        <p:spPr>
          <a:xfrm>
            <a:off y="4700000" x="5154100"/>
            <a:ext cy="1631874" cx="364222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y="0" x="0"/>
          <a:ext cy="0" cx="0"/>
          <a:chOff y="0" x="0"/>
          <a:chExt cy="0" cx="0"/>
        </a:xfrm>
      </p:grpSpPr>
      <p:pic>
        <p:nvPicPr>
          <p:cNvPr id="86" name="Shape 86"/>
          <p:cNvPicPr preferRelativeResize="0"/>
          <p:nvPr/>
        </p:nvPicPr>
        <p:blipFill>
          <a:blip r:embed="rId3">
            <a:alphaModFix/>
          </a:blip>
          <a:stretch>
            <a:fillRect/>
          </a:stretch>
        </p:blipFill>
        <p:spPr>
          <a:xfrm>
            <a:off y="2302300" x="3640475"/>
            <a:ext cy="2408475" cx="5046324"/>
          </a:xfrm>
          <a:prstGeom prst="rect">
            <a:avLst/>
          </a:prstGeom>
          <a:noFill/>
          <a:ln w="9525" cap="flat">
            <a:solidFill>
              <a:schemeClr val="dk2"/>
            </a:solidFill>
            <a:prstDash val="solid"/>
            <a:round/>
            <a:headEnd w="med" len="med" type="none"/>
            <a:tailEnd w="med" len="med" type="none"/>
          </a:ln>
        </p:spPr>
      </p:pic>
      <p:sp>
        <p:nvSpPr>
          <p:cNvPr id="87" name="Shape 87"/>
          <p:cNvSpPr txBox="1"/>
          <p:nvPr>
            <p:ph idx="1" type="body"/>
          </p:nvPr>
        </p:nvSpPr>
        <p:spPr>
          <a:xfrm>
            <a:off y="1585625" x="301575"/>
            <a:ext cy="4967700" cx="8229600"/>
          </a:xfrm>
          <a:prstGeom prst="rect">
            <a:avLst/>
          </a:prstGeom>
        </p:spPr>
        <p:txBody>
          <a:bodyPr bIns="91425" rIns="91425" lIns="91425" tIns="91425" anchor="t" anchorCtr="0">
            <a:noAutofit/>
          </a:bodyPr>
          <a:lstStyle/>
          <a:p>
            <a:pPr rtl="0" lvl="0">
              <a:spcBef>
                <a:spcPts val="0"/>
              </a:spcBef>
              <a:buNone/>
            </a:pPr>
            <a:r>
              <a:rPr lang="es"/>
              <a:t>Control Panel - Core Index Generation</a:t>
            </a:r>
          </a:p>
          <a:p>
            <a:pPr rtl="0" lvl="0">
              <a:spcBef>
                <a:spcPts val="0"/>
              </a:spcBef>
              <a:buNone/>
            </a:pPr>
            <a:r>
              <a:t/>
            </a:r>
            <a:endParaRPr/>
          </a:p>
        </p:txBody>
      </p:sp>
      <p:sp>
        <p:nvSpPr>
          <p:cNvPr id="88" name="Shape 88"/>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XTDir for SobiPro - Step 0</a:t>
            </a:r>
          </a:p>
        </p:txBody>
      </p:sp>
      <p:pic>
        <p:nvPicPr>
          <p:cNvPr id="89" name="Shape 89"/>
          <p:cNvPicPr preferRelativeResize="0"/>
          <p:nvPr/>
        </p:nvPicPr>
        <p:blipFill>
          <a:blip r:embed="rId4">
            <a:alphaModFix/>
          </a:blip>
          <a:stretch>
            <a:fillRect/>
          </a:stretch>
        </p:blipFill>
        <p:spPr>
          <a:xfrm>
            <a:off y="456999" x="7710350"/>
            <a:ext cy="960650" cx="976449"/>
          </a:xfrm>
          <a:prstGeom prst="rect">
            <a:avLst/>
          </a:prstGeom>
          <a:noFill/>
          <a:ln>
            <a:noFill/>
          </a:ln>
        </p:spPr>
      </p:pic>
      <p:sp>
        <p:nvSpPr>
          <p:cNvPr id="90" name="Shape 90"/>
          <p:cNvSpPr/>
          <p:nvPr/>
        </p:nvSpPr>
        <p:spPr>
          <a:xfrm>
            <a:off y="3112425" x="3393625"/>
            <a:ext cy="392100" cx="976500"/>
          </a:xfrm>
          <a:prstGeom prst="righ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91" name="Shape 91"/>
          <p:cNvSpPr txBox="1"/>
          <p:nvPr/>
        </p:nvSpPr>
        <p:spPr>
          <a:xfrm>
            <a:off y="2302300" x="416000"/>
            <a:ext cy="4555799" cx="3133499"/>
          </a:xfrm>
          <a:prstGeom prst="rect">
            <a:avLst/>
          </a:prstGeom>
          <a:noFill/>
          <a:ln>
            <a:noFill/>
          </a:ln>
        </p:spPr>
        <p:txBody>
          <a:bodyPr bIns="91425" rIns="91425" lIns="91425" tIns="91425" anchor="t" anchorCtr="0">
            <a:noAutofit/>
          </a:bodyPr>
          <a:lstStyle/>
          <a:p>
            <a:pPr rtl="0" lvl="0">
              <a:spcBef>
                <a:spcPts val="0"/>
              </a:spcBef>
              <a:buNone/>
            </a:pPr>
            <a:r>
              <a:rPr lang="es"/>
              <a:t>The </a:t>
            </a:r>
            <a:r>
              <a:rPr b="1" lang="es"/>
              <a:t>Core Index</a:t>
            </a:r>
            <a:r>
              <a:rPr lang="es"/>
              <a:t> is the information structure required to control:</a:t>
            </a:r>
          </a:p>
          <a:p>
            <a:pPr rtl="0" lvl="0">
              <a:spcBef>
                <a:spcPts val="0"/>
              </a:spcBef>
              <a:buNone/>
            </a:pPr>
            <a:r>
              <a:t/>
            </a:r>
            <a:endParaRPr/>
          </a:p>
          <a:p>
            <a:pPr rtl="0" lvl="0" indent="-317500" marL="457200">
              <a:spcBef>
                <a:spcPts val="0"/>
              </a:spcBef>
              <a:buClr>
                <a:srgbClr val="000000"/>
              </a:buClr>
              <a:buSzPct val="100000"/>
              <a:buFont typeface="Arial"/>
              <a:buChar char="●"/>
            </a:pPr>
            <a:r>
              <a:rPr lang="es"/>
              <a:t>Promoted Entries</a:t>
            </a:r>
          </a:p>
          <a:p>
            <a:pPr rtl="0" lvl="0" indent="-317500" marL="457200">
              <a:spcBef>
                <a:spcPts val="0"/>
              </a:spcBef>
              <a:buClr>
                <a:srgbClr val="000000"/>
              </a:buClr>
              <a:buSzPct val="100000"/>
              <a:buFont typeface="Arial"/>
              <a:buChar char="●"/>
            </a:pPr>
            <a:r>
              <a:rPr lang="es"/>
              <a:t>Search Queries</a:t>
            </a:r>
          </a:p>
          <a:p>
            <a:pPr rtl="0" lvl="0" indent="-317500" marL="457200">
              <a:spcBef>
                <a:spcPts val="0"/>
              </a:spcBef>
              <a:buClr>
                <a:srgbClr val="000000"/>
              </a:buClr>
              <a:buSzPct val="100000"/>
              <a:buFont typeface="Arial"/>
              <a:buChar char="●"/>
            </a:pPr>
            <a:r>
              <a:rPr lang="es"/>
              <a:t>Entries Explorer</a:t>
            </a:r>
          </a:p>
          <a:p>
            <a:pPr rtl="0" lvl="0" indent="-317500" marL="457200">
              <a:spcBef>
                <a:spcPts val="0"/>
              </a:spcBef>
              <a:buClr>
                <a:srgbClr val="000000"/>
              </a:buClr>
              <a:buSzPct val="100000"/>
              <a:buFont typeface="Arial"/>
              <a:buChar char="●"/>
            </a:pPr>
            <a:r>
              <a:rPr lang="es"/>
              <a:t>Statistics</a:t>
            </a:r>
          </a:p>
          <a:p>
            <a:pPr rtl="0" lvl="0">
              <a:spcBef>
                <a:spcPts val="0"/>
              </a:spcBef>
              <a:buNone/>
            </a:pPr>
            <a:r>
              <a:t/>
            </a:r>
            <a:endParaRPr/>
          </a:p>
          <a:p>
            <a:pPr rtl="0">
              <a:spcBef>
                <a:spcPts val="0"/>
              </a:spcBef>
              <a:buNone/>
            </a:pPr>
            <a:r>
              <a:rPr lang="es"/>
              <a:t>There are three ways to generate the </a:t>
            </a:r>
            <a:r>
              <a:rPr b="1" lang="es"/>
              <a:t>Core Index</a:t>
            </a:r>
            <a:r>
              <a:rPr lang="es"/>
              <a:t>:</a:t>
            </a:r>
          </a:p>
          <a:p>
            <a:pPr rtl="0" lvl="0">
              <a:spcBef>
                <a:spcPts val="0"/>
              </a:spcBef>
              <a:buNone/>
            </a:pPr>
            <a:r>
              <a:t/>
            </a:r>
            <a:endParaRPr/>
          </a:p>
          <a:p>
            <a:pPr rtl="0" lvl="0" indent="-317500" marL="457200">
              <a:spcBef>
                <a:spcPts val="0"/>
              </a:spcBef>
              <a:buClr>
                <a:schemeClr val="dk1"/>
              </a:buClr>
              <a:buSzPct val="100000"/>
              <a:buFont typeface="Arial"/>
              <a:buAutoNum type="arabicPeriod"/>
            </a:pPr>
            <a:r>
              <a:rPr lang="es">
                <a:solidFill>
                  <a:schemeClr val="dk1"/>
                </a:solidFill>
              </a:rPr>
              <a:t>Manually</a:t>
            </a:r>
          </a:p>
          <a:p>
            <a:pPr rtl="0" lvl="0" indent="-317500" marL="457200">
              <a:spcBef>
                <a:spcPts val="0"/>
              </a:spcBef>
              <a:buClr>
                <a:schemeClr val="dk1"/>
              </a:buClr>
              <a:buSzPct val="100000"/>
              <a:buFont typeface="Arial"/>
              <a:buAutoNum type="arabicPeriod"/>
            </a:pPr>
            <a:r>
              <a:rPr lang="es">
                <a:solidFill>
                  <a:schemeClr val="dk1"/>
                </a:solidFill>
              </a:rPr>
              <a:t>Cronjob task (recommended)</a:t>
            </a:r>
            <a:br>
              <a:rPr lang="es">
                <a:solidFill>
                  <a:schemeClr val="dk1"/>
                </a:solidFill>
              </a:rPr>
            </a:br>
            <a:r>
              <a:rPr lang="es">
                <a:solidFill>
                  <a:schemeClr val="dk1"/>
                </a:solidFill>
              </a:rPr>
              <a:t>CLI or Web Script</a:t>
            </a:r>
          </a:p>
          <a:p>
            <a:pPr rtl="0" lvl="0" indent="-317500" marL="457200">
              <a:spcBef>
                <a:spcPts val="0"/>
              </a:spcBef>
              <a:buClr>
                <a:schemeClr val="dk1"/>
              </a:buClr>
              <a:buSzPct val="100000"/>
              <a:buFont typeface="Arial"/>
              <a:buAutoNum type="arabicPeriod"/>
            </a:pPr>
            <a:r>
              <a:rPr lang="es">
                <a:solidFill>
                  <a:schemeClr val="dk1"/>
                </a:solidFill>
              </a:rPr>
              <a:t>On Page Load</a:t>
            </a:r>
          </a:p>
          <a:p>
            <a:pPr rtl="0" lvl="0">
              <a:spcBef>
                <a:spcPts val="0"/>
              </a:spcBef>
              <a:buNone/>
            </a:pPr>
            <a:r>
              <a:t/>
            </a:r>
            <a:endParaRPr/>
          </a:p>
          <a:p>
            <a:pPr rtl="0" lvl="0">
              <a:spcBef>
                <a:spcPts val="0"/>
              </a:spcBef>
              <a:buClr>
                <a:srgbClr val="000000"/>
              </a:buClr>
              <a:buSzPct val="78571"/>
              <a:buFont typeface="Arial"/>
              <a:buNone/>
            </a:pPr>
            <a:r>
              <a:rPr lang="es"/>
              <a:t>To change it, please, check the following </a:t>
            </a:r>
            <a:r>
              <a:rPr u="sng" lang="es">
                <a:solidFill>
                  <a:schemeClr val="hlink"/>
                </a:solidFill>
                <a:hlinkClick r:id="rId5"/>
              </a:rPr>
              <a:t>Core Index of SobiPro Entries</a:t>
            </a:r>
            <a:r>
              <a:rPr lang="es"/>
              <a:t> chapter.</a:t>
            </a:r>
          </a:p>
          <a:p>
            <a:pPr lvl="0">
              <a:spcBef>
                <a:spcPts val="0"/>
              </a:spcBef>
              <a:buNone/>
            </a:pPr>
            <a:r>
              <a:t/>
            </a:r>
            <a:endParaRPr/>
          </a:p>
        </p:txBody>
      </p:sp>
      <p:grpSp>
        <p:nvGrpSpPr>
          <p:cNvPr id="92" name="Shape 92"/>
          <p:cNvGrpSpPr/>
          <p:nvPr/>
        </p:nvGrpSpPr>
        <p:grpSpPr>
          <a:xfrm>
            <a:off y="4046950" x="4580862"/>
            <a:ext cy="1937350" cx="4486275"/>
            <a:chOff y="4302575" x="4580862"/>
            <a:chExt cy="1937350" cx="4486275"/>
          </a:xfrm>
        </p:grpSpPr>
        <p:pic>
          <p:nvPicPr>
            <p:cNvPr id="93" name="Shape 93"/>
            <p:cNvPicPr preferRelativeResize="0"/>
            <p:nvPr/>
          </p:nvPicPr>
          <p:blipFill>
            <a:blip r:embed="rId6">
              <a:alphaModFix/>
            </a:blip>
            <a:stretch>
              <a:fillRect/>
            </a:stretch>
          </p:blipFill>
          <p:spPr>
            <a:xfrm>
              <a:off y="4925475" x="4580862"/>
              <a:ext cy="1314450" cx="4486275"/>
            </a:xfrm>
            <a:prstGeom prst="rect">
              <a:avLst/>
            </a:prstGeom>
            <a:noFill/>
            <a:ln w="9525" cap="flat">
              <a:solidFill>
                <a:schemeClr val="dk2"/>
              </a:solidFill>
              <a:prstDash val="solid"/>
              <a:round/>
              <a:headEnd w="med" len="med" type="none"/>
              <a:tailEnd w="med" len="med" type="none"/>
            </a:ln>
          </p:spPr>
        </p:pic>
        <p:sp>
          <p:nvSpPr>
            <p:cNvPr id="94" name="Shape 94"/>
            <p:cNvSpPr/>
            <p:nvPr/>
          </p:nvSpPr>
          <p:spPr>
            <a:xfrm>
              <a:off y="4302575" x="5621900"/>
              <a:ext cy="558599" cx="368400"/>
            </a:xfrm>
            <a:prstGeom prst="downArrow">
              <a:avLst>
                <a:gd fmla="val 50000" name="adj1"/>
                <a:gd fmla="val 50000" name="adj2"/>
              </a:avLst>
            </a:prstGeom>
            <a:solidFill>
              <a:schemeClr val="lt2"/>
            </a:solidFill>
            <a:ln w="9525"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gr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y="0" x="0"/>
          <a:ext cy="0" cx="0"/>
          <a:chOff y="0" x="0"/>
          <a:chExt cy="0" cx="0"/>
        </a:xfrm>
      </p:grpSpPr>
      <p:pic>
        <p:nvPicPr>
          <p:cNvPr id="99" name="Shape 99"/>
          <p:cNvPicPr preferRelativeResize="0"/>
          <p:nvPr/>
        </p:nvPicPr>
        <p:blipFill>
          <a:blip r:embed="rId3">
            <a:alphaModFix/>
          </a:blip>
          <a:stretch>
            <a:fillRect/>
          </a:stretch>
        </p:blipFill>
        <p:spPr>
          <a:xfrm>
            <a:off y="2302300" x="3238987"/>
            <a:ext cy="2600099" cx="5447824"/>
          </a:xfrm>
          <a:prstGeom prst="rect">
            <a:avLst/>
          </a:prstGeom>
          <a:noFill/>
          <a:ln>
            <a:noFill/>
          </a:ln>
        </p:spPr>
      </p:pic>
      <p:sp>
        <p:nvSpPr>
          <p:cNvPr id="100" name="Shape 100"/>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rPr lang="es"/>
              <a:t>Manual Core Index Generation</a:t>
            </a:r>
          </a:p>
          <a:p>
            <a:pPr rtl="0" lvl="0">
              <a:spcBef>
                <a:spcPts val="0"/>
              </a:spcBef>
              <a:buNone/>
            </a:pPr>
            <a:r>
              <a:t/>
            </a:r>
            <a:endParaRPr/>
          </a:p>
        </p:txBody>
      </p:sp>
      <p:sp>
        <p:nvSpPr>
          <p:cNvPr id="101" name="Shape 101"/>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XTDir for SobiPro - Step 0</a:t>
            </a:r>
          </a:p>
        </p:txBody>
      </p:sp>
      <p:pic>
        <p:nvPicPr>
          <p:cNvPr id="102" name="Shape 102"/>
          <p:cNvPicPr preferRelativeResize="0"/>
          <p:nvPr/>
        </p:nvPicPr>
        <p:blipFill>
          <a:blip r:embed="rId4">
            <a:alphaModFix/>
          </a:blip>
          <a:stretch>
            <a:fillRect/>
          </a:stretch>
        </p:blipFill>
        <p:spPr>
          <a:xfrm>
            <a:off y="456999" x="7710350"/>
            <a:ext cy="960650" cx="976449"/>
          </a:xfrm>
          <a:prstGeom prst="rect">
            <a:avLst/>
          </a:prstGeom>
          <a:noFill/>
          <a:ln>
            <a:noFill/>
          </a:ln>
        </p:spPr>
      </p:pic>
      <p:sp>
        <p:nvSpPr>
          <p:cNvPr id="103" name="Shape 103"/>
          <p:cNvSpPr/>
          <p:nvPr/>
        </p:nvSpPr>
        <p:spPr>
          <a:xfrm>
            <a:off y="3232950" x="3238975"/>
            <a:ext cy="392100" cx="976500"/>
          </a:xfrm>
          <a:prstGeom prst="righ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104" name="Shape 104"/>
          <p:cNvSpPr txBox="1"/>
          <p:nvPr/>
        </p:nvSpPr>
        <p:spPr>
          <a:xfrm>
            <a:off y="2484100" x="148575"/>
            <a:ext cy="4083899" cx="2697899"/>
          </a:xfrm>
          <a:prstGeom prst="rect">
            <a:avLst/>
          </a:prstGeom>
          <a:noFill/>
          <a:ln>
            <a:noFill/>
          </a:ln>
        </p:spPr>
        <p:txBody>
          <a:bodyPr bIns="91425" rIns="91425" lIns="91425" tIns="91425" anchor="t" anchorCtr="0">
            <a:noAutofit/>
          </a:bodyPr>
          <a:lstStyle/>
          <a:p>
            <a:pPr rtl="0" lvl="0">
              <a:spcBef>
                <a:spcPts val="0"/>
              </a:spcBef>
              <a:buClr>
                <a:srgbClr val="000000"/>
              </a:buClr>
              <a:buSzPct val="78571"/>
              <a:buFont typeface="Arial"/>
              <a:buNone/>
            </a:pPr>
            <a:r>
              <a:rPr lang="es"/>
              <a:t>You can just click in the button.</a:t>
            </a:r>
          </a:p>
          <a:p>
            <a:pPr rtl="0" lvl="0">
              <a:spcBef>
                <a:spcPts val="0"/>
              </a:spcBef>
              <a:buNone/>
            </a:pPr>
            <a:r>
              <a:t/>
            </a:r>
            <a:endParaRPr/>
          </a:p>
          <a:p>
            <a:pPr rtl="0" lvl="0" indent="-317500" marL="457200">
              <a:spcBef>
                <a:spcPts val="0"/>
              </a:spcBef>
              <a:buClr>
                <a:srgbClr val="000000"/>
              </a:buClr>
              <a:buSzPct val="100000"/>
              <a:buFont typeface="Arial"/>
              <a:buChar char="●"/>
            </a:pPr>
            <a:r>
              <a:rPr lang="es"/>
              <a:t>It's the default mode.</a:t>
            </a:r>
          </a:p>
          <a:p>
            <a:pPr rtl="0" lvl="0" indent="-317500" marL="457200">
              <a:spcBef>
                <a:spcPts val="0"/>
              </a:spcBef>
              <a:buClr>
                <a:srgbClr val="000000"/>
              </a:buClr>
              <a:buSzPct val="100000"/>
              <a:buFont typeface="Arial"/>
              <a:buChar char="●"/>
            </a:pPr>
            <a:r>
              <a:rPr lang="es"/>
              <a:t>You choose when the index is generated</a:t>
            </a:r>
          </a:p>
          <a:p>
            <a:pPr rtl="0" lvl="0" indent="-317500" marL="457200">
              <a:spcBef>
                <a:spcPts val="0"/>
              </a:spcBef>
              <a:buClr>
                <a:srgbClr val="000000"/>
              </a:buClr>
              <a:buSzPct val="100000"/>
              <a:buFont typeface="Arial"/>
              <a:buChar char="●"/>
            </a:pPr>
            <a:r>
              <a:rPr lang="es"/>
              <a:t>By default, restricted to </a:t>
            </a:r>
            <a:r>
              <a:rPr b="1" lang="es"/>
              <a:t>1000 entries</a:t>
            </a:r>
            <a:r>
              <a:rPr lang="es"/>
              <a:t>.</a:t>
            </a:r>
          </a:p>
          <a:p>
            <a:pPr rtl="0" lvl="0">
              <a:spcBef>
                <a:spcPts val="0"/>
              </a:spcBef>
              <a:buNone/>
            </a:pPr>
            <a:r>
              <a:t/>
            </a:r>
            <a:endParaRPr/>
          </a:p>
          <a:p>
            <a:pPr rtl="0" lvl="0">
              <a:spcBef>
                <a:spcPts val="0"/>
              </a:spcBef>
              <a:buNone/>
            </a:pPr>
            <a:r>
              <a:t/>
            </a:r>
            <a:endParaRPr/>
          </a:p>
          <a:p>
            <a:pPr rtl="0" lvl="0">
              <a:spcBef>
                <a:spcPts val="0"/>
              </a:spcBef>
              <a:buNone/>
            </a:pPr>
            <a:r>
              <a:rPr lang="es">
                <a:solidFill>
                  <a:schemeClr val="dk1"/>
                </a:solidFill>
              </a:rPr>
              <a:t>TIP: Buttons for index updating can be found in management pages.</a:t>
            </a:r>
          </a:p>
          <a:p>
            <a:pPr rtl="0" lvl="0">
              <a:spcBef>
                <a:spcPts val="0"/>
              </a:spcBef>
              <a:buNone/>
            </a:pPr>
            <a:r>
              <a:t/>
            </a:r>
            <a:endParaRPr/>
          </a:p>
          <a:p>
            <a:pPr rtl="0" lvl="0">
              <a:spcBef>
                <a:spcPts val="0"/>
              </a:spcBef>
              <a:buNone/>
            </a:pPr>
            <a:r>
              <a:t/>
            </a:r>
            <a:endParaRPr/>
          </a:p>
          <a:p>
            <a:pPr rtl="0" lvl="0">
              <a:spcBef>
                <a:spcPts val="0"/>
              </a:spcBef>
              <a:buNone/>
            </a:pPr>
            <a:r>
              <a:rPr lang="es"/>
              <a:t>To process more entries, please, check the following </a:t>
            </a:r>
            <a:r>
              <a:rPr u="sng" lang="es">
                <a:solidFill>
                  <a:schemeClr val="hlink"/>
                </a:solidFill>
                <a:hlinkClick r:id="rId5"/>
              </a:rPr>
              <a:t>Core Index of SobiPro Entries</a:t>
            </a:r>
            <a:r>
              <a:rPr lang="es"/>
              <a:t> chapter.</a:t>
            </a:r>
          </a:p>
          <a:p>
            <a:pPr rtl="0" lvl="0">
              <a:spcBef>
                <a:spcPts val="0"/>
              </a:spcBef>
              <a:buNone/>
            </a:pPr>
            <a:r>
              <a:t/>
            </a:r>
            <a:endParaRPr/>
          </a:p>
          <a:p>
            <a:pPr rtl="0" lvl="0">
              <a:spcBef>
                <a:spcPts val="0"/>
              </a:spcBef>
              <a:buNone/>
            </a:pPr>
            <a:r>
              <a:t/>
            </a:r>
            <a:endParaRPr/>
          </a:p>
          <a:p>
            <a:pPr rtl="0" lvl="0">
              <a:spcBef>
                <a:spcPts val="0"/>
              </a:spcBef>
              <a:buNone/>
            </a:pPr>
            <a:r>
              <a:t/>
            </a:r>
            <a:endParaRPr/>
          </a:p>
        </p:txBody>
      </p:sp>
      <p:grpSp>
        <p:nvGrpSpPr>
          <p:cNvPr id="105" name="Shape 105"/>
          <p:cNvGrpSpPr/>
          <p:nvPr/>
        </p:nvGrpSpPr>
        <p:grpSpPr>
          <a:xfrm>
            <a:off y="4543050" x="4580862"/>
            <a:ext cy="1937350" cx="4486275"/>
            <a:chOff y="4302575" x="4580862"/>
            <a:chExt cy="1937350" cx="4486275"/>
          </a:xfrm>
        </p:grpSpPr>
        <p:pic>
          <p:nvPicPr>
            <p:cNvPr id="106" name="Shape 106"/>
            <p:cNvPicPr preferRelativeResize="0"/>
            <p:nvPr/>
          </p:nvPicPr>
          <p:blipFill>
            <a:blip r:embed="rId6">
              <a:alphaModFix/>
            </a:blip>
            <a:stretch>
              <a:fillRect/>
            </a:stretch>
          </p:blipFill>
          <p:spPr>
            <a:xfrm>
              <a:off y="4925475" x="4580862"/>
              <a:ext cy="1314450" cx="4486275"/>
            </a:xfrm>
            <a:prstGeom prst="rect">
              <a:avLst/>
            </a:prstGeom>
            <a:noFill/>
            <a:ln>
              <a:noFill/>
            </a:ln>
          </p:spPr>
        </p:pic>
        <p:sp>
          <p:nvSpPr>
            <p:cNvPr id="107" name="Shape 107"/>
            <p:cNvSpPr/>
            <p:nvPr/>
          </p:nvSpPr>
          <p:spPr>
            <a:xfrm>
              <a:off y="4302575" x="5621900"/>
              <a:ext cy="558599" cx="368400"/>
            </a:xfrm>
            <a:prstGeom prst="down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gr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y="0" x="0"/>
          <a:ext cy="0" cx="0"/>
          <a:chOff y="0" x="0"/>
          <a:chExt cy="0" cx="0"/>
        </a:xfrm>
      </p:grpSpPr>
      <p:pic>
        <p:nvPicPr>
          <p:cNvPr id="112" name="Shape 112"/>
          <p:cNvPicPr preferRelativeResize="0"/>
          <p:nvPr/>
        </p:nvPicPr>
        <p:blipFill>
          <a:blip r:embed="rId3">
            <a:alphaModFix/>
          </a:blip>
          <a:stretch>
            <a:fillRect/>
          </a:stretch>
        </p:blipFill>
        <p:spPr>
          <a:xfrm>
            <a:off y="2622799" x="3175174"/>
            <a:ext cy="2922499" cx="5674175"/>
          </a:xfrm>
          <a:prstGeom prst="rect">
            <a:avLst/>
          </a:prstGeom>
          <a:noFill/>
          <a:ln>
            <a:noFill/>
          </a:ln>
        </p:spPr>
      </p:pic>
      <p:sp>
        <p:nvSpPr>
          <p:cNvPr id="113" name="Shape 113"/>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rPr lang="es"/>
              <a:t>Manual Core Index Generation</a:t>
            </a:r>
          </a:p>
          <a:p>
            <a:pPr rtl="0" lvl="0">
              <a:spcBef>
                <a:spcPts val="0"/>
              </a:spcBef>
              <a:buNone/>
            </a:pPr>
            <a:r>
              <a:t/>
            </a:r>
            <a:endParaRPr/>
          </a:p>
        </p:txBody>
      </p:sp>
      <p:sp>
        <p:nvSpPr>
          <p:cNvPr id="114" name="Shape 114"/>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s">
                <a:solidFill>
                  <a:srgbClr val="FFFFFF"/>
                </a:solidFill>
              </a:rPr>
              <a:t>XTDir for SobiPro - Step 0</a:t>
            </a:r>
          </a:p>
        </p:txBody>
      </p:sp>
      <p:pic>
        <p:nvPicPr>
          <p:cNvPr id="115" name="Shape 115"/>
          <p:cNvPicPr preferRelativeResize="0"/>
          <p:nvPr/>
        </p:nvPicPr>
        <p:blipFill>
          <a:blip r:embed="rId4">
            <a:alphaModFix/>
          </a:blip>
          <a:stretch>
            <a:fillRect/>
          </a:stretch>
        </p:blipFill>
        <p:spPr>
          <a:xfrm>
            <a:off y="456999" x="7710350"/>
            <a:ext cy="960650" cx="976449"/>
          </a:xfrm>
          <a:prstGeom prst="rect">
            <a:avLst/>
          </a:prstGeom>
          <a:noFill/>
          <a:ln>
            <a:noFill/>
          </a:ln>
        </p:spPr>
      </p:pic>
      <p:sp>
        <p:nvSpPr>
          <p:cNvPr id="116" name="Shape 116"/>
          <p:cNvSpPr txBox="1"/>
          <p:nvPr/>
        </p:nvSpPr>
        <p:spPr>
          <a:xfrm>
            <a:off y="2484100" x="148575"/>
            <a:ext cy="4083899" cx="2697899"/>
          </a:xfrm>
          <a:prstGeom prst="rect">
            <a:avLst/>
          </a:prstGeom>
          <a:noFill/>
          <a:ln>
            <a:noFill/>
          </a:ln>
        </p:spPr>
        <p:txBody>
          <a:bodyPr bIns="91425" rIns="91425" lIns="91425" tIns="91425" anchor="t" anchorCtr="0">
            <a:noAutofit/>
          </a:bodyPr>
          <a:lstStyle/>
          <a:p>
            <a:pPr rtl="0" lvl="0">
              <a:spcBef>
                <a:spcPts val="0"/>
              </a:spcBef>
              <a:buNone/>
            </a:pPr>
            <a:r>
              <a:rPr b="1" lang="es"/>
              <a:t>The Core Index has been successfully generated!</a:t>
            </a:r>
          </a:p>
          <a:p>
            <a:pPr rtl="0" lvl="0">
              <a:spcBef>
                <a:spcPts val="0"/>
              </a:spcBef>
              <a:buNone/>
            </a:pPr>
            <a:r>
              <a:t/>
            </a:r>
            <a:endParaRPr b="1"/>
          </a:p>
          <a:p>
            <a:pPr rtl="0" lvl="0">
              <a:spcBef>
                <a:spcPts val="0"/>
              </a:spcBef>
              <a:buNone/>
            </a:pPr>
            <a:r>
              <a:t/>
            </a:r>
            <a:endParaRPr/>
          </a:p>
          <a:p>
            <a:pPr rtl="0" lvl="0">
              <a:spcBef>
                <a:spcPts val="0"/>
              </a:spcBef>
              <a:buNone/>
            </a:pPr>
            <a:r>
              <a:t/>
            </a:r>
            <a:endParaRPr/>
          </a:p>
          <a:p>
            <a:pPr rtl="0" lvl="0">
              <a:spcBef>
                <a:spcPts val="0"/>
              </a:spcBef>
              <a:buNone/>
            </a:pPr>
            <a:r>
              <a:rPr lang="es"/>
              <a:t>You can check Statistics, Index information, Promoted Entries, and Cache Information in the Control Panel.</a:t>
            </a:r>
          </a:p>
          <a:p>
            <a:pPr rtl="0" lvl="0">
              <a:spcBef>
                <a:spcPts val="0"/>
              </a:spcBef>
              <a:buNone/>
            </a:pPr>
            <a:r>
              <a:t/>
            </a:r>
            <a:endParaRPr/>
          </a:p>
          <a:p>
            <a:pPr rtl="0" lvl="0">
              <a:spcBef>
                <a:spcPts val="0"/>
              </a:spcBef>
              <a:buNone/>
            </a:pPr>
            <a:r>
              <a:t/>
            </a:r>
            <a:endParaRPr/>
          </a:p>
          <a:p>
            <a:pPr rtl="0" lvl="0">
              <a:spcBef>
                <a:spcPts val="0"/>
              </a:spcBef>
              <a:buNone/>
            </a:pPr>
            <a:r>
              <a:t/>
            </a:r>
            <a:endParaRPr/>
          </a:p>
          <a:p>
            <a:pPr rtl="0" lvl="0">
              <a:spcBef>
                <a:spcPts val="0"/>
              </a:spcBef>
              <a:buNone/>
            </a:pPr>
            <a:r>
              <a:t/>
            </a:r>
            <a:endParaRPr/>
          </a:p>
          <a:p>
            <a:pPr rtl="0" lvl="0">
              <a:spcBef>
                <a:spcPts val="0"/>
              </a:spcBef>
              <a:buNone/>
            </a:pPr>
            <a:r>
              <a:t/>
            </a:r>
            <a:endParaRPr/>
          </a:p>
          <a:p>
            <a:pPr rtl="0" lvl="0">
              <a:spcBef>
                <a:spcPts val="0"/>
              </a:spcBef>
              <a:buNone/>
            </a:pPr>
            <a:r>
              <a:rPr lang="es"/>
              <a:t>To process more entries, please, check the following </a:t>
            </a:r>
            <a:r>
              <a:rPr u="sng" lang="es">
                <a:solidFill>
                  <a:schemeClr val="hlink"/>
                </a:solidFill>
                <a:hlinkClick r:id="rId5"/>
              </a:rPr>
              <a:t>Core Index of SobiPro Entries</a:t>
            </a:r>
            <a:r>
              <a:rPr lang="es"/>
              <a:t> chapter.</a:t>
            </a:r>
          </a:p>
        </p:txBody>
      </p:sp>
      <p:sp>
        <p:nvSpPr>
          <p:cNvPr id="117" name="Shape 117"/>
          <p:cNvSpPr/>
          <p:nvPr/>
        </p:nvSpPr>
        <p:spPr>
          <a:xfrm>
            <a:off y="3792900" x="2674275"/>
            <a:ext cy="582300" cx="1057800"/>
          </a:xfrm>
          <a:prstGeom prst="righ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Custom Theme">
  <a:themeElements>
    <a:clrScheme name="Custom 233">
      <a:dk1>
        <a:srgbClr val="000000"/>
      </a:dk1>
      <a:lt1>
        <a:srgbClr val="FFFFFF"/>
      </a:lt1>
      <a:dk2>
        <a:srgbClr val="2388DB"/>
      </a:dk2>
      <a:lt2>
        <a:srgbClr val="BBD7F8"/>
      </a:lt2>
      <a:accent1>
        <a:srgbClr val="80B606"/>
      </a:accent1>
      <a:accent2>
        <a:srgbClr val="E29F1D"/>
      </a:accent2>
      <a:accent3>
        <a:srgbClr val="1D6FB2"/>
      </a:accent3>
      <a:accent4>
        <a:srgbClr val="3FAC98"/>
      </a:accent4>
      <a:accent5>
        <a:srgbClr val="5B57BB"/>
      </a:accent5>
      <a:accent6>
        <a:srgbClr val="D1505E"/>
      </a:accent6>
      <a:hlink>
        <a:srgbClr val="185DA2"/>
      </a:hlink>
      <a:folHlink>
        <a:srgbClr val="00487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