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17E3489-A29F-4B86-B652-456F84141899}">
  <a:tblStyle styleName="Table_0" styleId="{117E3489-A29F-4B86-B652-456F84141899}">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7" name="Shape 2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4" name="Shape 2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5" name="Shape 2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1pPr>
            <a:lvl2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3pPr>
            <a:lvl4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4pPr>
            <a:lvl5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6pPr>
            <a:lvl7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7pPr>
            <a:lvl8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http://www.extly.com/joocial-full-social-content-management-in-joomla.html" Type="http://schemas.openxmlformats.org/officeDocument/2006/relationships/hyperlink" TargetMode="External" Id="rId3"/><Relationship Target="../media/image00.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4"/><Relationship Target="../media/image01.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media/image0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4"/><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01.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http://www.thesocialmediahat.com/article/should-bloggers-and-businesses-share-old-content"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http://www.thesocialmediahat.com/article/should-bloggers-and-businesses-share-old-content"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4"/><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http://getk2.org/documentation/tips-a-tricks/201-allowing-users-to-submit-content" Type="http://schemas.openxmlformats.org/officeDocument/2006/relationships/hyperlink" TargetMode="External" Id="rId4"/><Relationship Target="http://docs.joomla.org/ACL" Type="http://schemas.openxmlformats.org/officeDocument/2006/relationships/hyperlink" TargetMode="External"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3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http://www.extly.com/autotweet-ng-pro.html" Type="http://schemas.openxmlformats.org/officeDocument/2006/relationships/hyperlink" TargetMode="External" Id="rId4"/><Relationship Target="http://getk2.org/" Type="http://schemas.openxmlformats.org/officeDocument/2006/relationships/hyperlink" TargetMode="External" Id="rId3"/><Relationship Target="http://www.extly.com/forum/index.html" Type="http://schemas.openxmlformats.org/officeDocument/2006/relationships/hyperlink" TargetMode="External" Id="rId6"/><Relationship Target="http://support.extly.com" Type="http://schemas.openxmlformats.org/officeDocument/2006/relationships/hyperlink" TargetMode="External" Id="rId5"/><Relationship Target="../media/image01.png" Type="http://schemas.openxmlformats.org/officeDocument/2006/relationships/image"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19.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2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4"/><Relationship Target="../media/image21.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4"/><Relationship Target="../media/image26.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4"/><Relationship Target="../media/image3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http://support.extly.com" Type="http://schemas.openxmlformats.org/officeDocument/2006/relationships/hyperlink" TargetMode="External" Id="rId4"/><Relationship Target="../media/image25.png" Type="http://schemas.openxmlformats.org/officeDocument/2006/relationships/image" Id="rId3"/><Relationship Target="http://www.twitter.com/extly" Type="http://schemas.openxmlformats.org/officeDocument/2006/relationships/hyperlink" TargetMode="External" Id="rId6"/><Relationship Target="http://www.extly.com/forum/index.html" Type="http://schemas.openxmlformats.org/officeDocument/2006/relationships/hyperlink" TargetMode="External" Id="rId5"/><Relationship Target="https://www.facebook.com/Extly" Type="http://schemas.openxmlformats.org/officeDocument/2006/relationships/hyperlink" TargetMode="External"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http://www.extly.com/how-to-autotweet-in-5-minutes-from-joomla.html" Type="http://schemas.openxmlformats.org/officeDocument/2006/relationships/hyperlink" TargetMode="External" Id="rId4"/><Relationship Target="http://www.extly.com/joocial-full-social-content-management-in-joomla.html" Type="http://schemas.openxmlformats.org/officeDocument/2006/relationships/hyperlink" TargetMode="External" Id="rId3"/><Relationship Target="http://www.extly.com/autotweetng-recipe-improve-your-social-streams-with-rss-feeds.html" Type="http://schemas.openxmlformats.org/officeDocument/2006/relationships/hyperlink" TargetMode="External" Id="rId6"/><Relationship Target="http://www.extly.com/how-to-autotweet-from-your-own-facebook-app.html#/how-to-facebook" Type="http://schemas.openxmlformats.org/officeDocument/2006/relationships/hyperlink" TargetMode="External" Id="rId5"/><Relationship Target="../media/image01.png" Type="http://schemas.openxmlformats.org/officeDocument/2006/relationships/image" Id="rId8"/><Relationship Target="http://www.extly.com/autotweetng-joocial-publishing-to-gplus-profiles-and-pages.html" Type="http://schemas.openxmlformats.org/officeDocument/2006/relationships/hyperlink" TargetMode="External"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1.png" Type="http://schemas.openxmlformats.org/officeDocument/2006/relationships/image" Id="rId3"/><Relationship Target="../media/image05.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4"/><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795175" x="262000"/>
            <a:ext cy="1433099" cx="8650799"/>
          </a:xfrm>
          <a:prstGeom prst="rect">
            <a:avLst/>
          </a:prstGeom>
        </p:spPr>
        <p:txBody>
          <a:bodyPr bIns="91425" rIns="91425" lIns="91425" tIns="91425" anchor="b" anchorCtr="0">
            <a:noAutofit/>
          </a:bodyPr>
          <a:lstStyle/>
          <a:p>
            <a:pPr rtl="0" lvl="0">
              <a:buNone/>
            </a:pPr>
            <a:r>
              <a:rPr lang="es"/>
              <a:t>Joocial</a:t>
            </a:r>
          </a:p>
          <a:p>
            <a:pPr rtl="0" lvl="0">
              <a:buNone/>
            </a:pPr>
            <a:r>
              <a:rPr b="0" sz="3000" lang="es"/>
              <a:t>Recipes</a:t>
            </a:r>
          </a:p>
        </p:txBody>
      </p:sp>
      <p:sp>
        <p:nvSpPr>
          <p:cNvPr id="34" name="Shape 34"/>
          <p:cNvSpPr txBox="1"/>
          <p:nvPr>
            <p:ph idx="1" type="subTitle"/>
          </p:nvPr>
        </p:nvSpPr>
        <p:spPr>
          <a:xfrm>
            <a:off y="4870125" x="1477050"/>
            <a:ext cy="1433099" cx="8588999"/>
          </a:xfrm>
          <a:prstGeom prst="rect">
            <a:avLst/>
          </a:prstGeom>
        </p:spPr>
        <p:txBody>
          <a:bodyPr bIns="91425" rIns="91425" lIns="91425" tIns="91425" anchor="t" anchorCtr="0">
            <a:noAutofit/>
          </a:bodyPr>
          <a:lstStyle/>
          <a:p>
            <a:pPr rtl="0" lvl="0">
              <a:buNone/>
            </a:pPr>
            <a:r>
              <a:rPr lang="es">
                <a:solidFill>
                  <a:srgbClr val="000000"/>
                </a:solidFill>
              </a:rPr>
              <a:t>social content management </a:t>
            </a:r>
          </a:p>
        </p:txBody>
      </p:sp>
      <p:sp>
        <p:nvSpPr>
          <p:cNvPr id="35" name="Shape 35"/>
          <p:cNvSpPr txBox="1"/>
          <p:nvPr/>
        </p:nvSpPr>
        <p:spPr>
          <a:xfrm>
            <a:off y="6150825" x="2486800"/>
            <a:ext cy="618600" cx="6593100"/>
          </a:xfrm>
          <a:prstGeom prst="rect">
            <a:avLst/>
          </a:prstGeom>
        </p:spPr>
        <p:txBody>
          <a:bodyPr bIns="91425" rIns="91425" lIns="91425" tIns="91425" anchor="ctr" anchorCtr="0">
            <a:noAutofit/>
          </a:bodyPr>
          <a:lstStyle/>
          <a:p>
            <a:pPr algn="r" rtl="0" lvl="0">
              <a:buNone/>
            </a:pPr>
            <a:r>
              <a:rPr lang="es"/>
              <a:t>Presentation based on Joomla 3,  AutoTweetNG Joocial v7.1.0 and K2 v2.6.7</a:t>
            </a:r>
            <a:br>
              <a:rPr lang="es"/>
            </a:br>
            <a:r>
              <a:rPr lang="es"/>
              <a:t>2014-02-12</a:t>
            </a:r>
          </a:p>
        </p:txBody>
      </p:sp>
      <p:sp>
        <p:nvSpPr>
          <p:cNvPr id="36" name="Shape 36"/>
          <p:cNvSpPr txBox="1"/>
          <p:nvPr/>
        </p:nvSpPr>
        <p:spPr>
          <a:xfrm>
            <a:off y="5632075" x="212300"/>
            <a:ext cy="457200" cx="6997499"/>
          </a:xfrm>
          <a:prstGeom prst="rect">
            <a:avLst/>
          </a:prstGeom>
          <a:noFill/>
        </p:spPr>
        <p:txBody>
          <a:bodyPr bIns="91425" rIns="91425" lIns="91425" tIns="91425" anchor="t" anchorCtr="0">
            <a:noAutofit/>
          </a:bodyPr>
          <a:lstStyle/>
          <a:p>
            <a:pPr rtl="0" lvl="0">
              <a:buNone/>
            </a:pPr>
            <a:r>
              <a:rPr u="sng" lang="es">
                <a:solidFill>
                  <a:schemeClr val="hlink"/>
                </a:solidFill>
                <a:hlinkClick r:id="rId3"/>
              </a:rPr>
              <a:t>http://www.extly.com/joocial-full-social-content-management-in-joomla.html</a:t>
            </a:r>
          </a:p>
        </p:txBody>
      </p:sp>
      <p:sp>
        <p:nvSpPr>
          <p:cNvPr id="37" name="Shape 37"/>
          <p:cNvSpPr/>
          <p:nvPr/>
        </p:nvSpPr>
        <p:spPr>
          <a:xfrm>
            <a:off y="433625" x="5876650"/>
            <a:ext cy="2727299" cx="2706300"/>
          </a:xfrm>
          <a:prstGeom prst="rect">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pic>
        <p:nvPicPr>
          <p:cNvPr id="38" name="Shape 38"/>
          <p:cNvPicPr preferRelativeResize="0"/>
          <p:nvPr/>
        </p:nvPicPr>
        <p:blipFill>
          <a:blip r:embed="rId4"/>
          <a:stretch>
            <a:fillRect/>
          </a:stretch>
        </p:blipFill>
        <p:spPr>
          <a:xfrm>
            <a:off y="429500" x="5916000"/>
            <a:ext cy="2667000" cx="2667000"/>
          </a:xfrm>
          <a:prstGeom prst="rect">
            <a:avLst/>
          </a:prstGeom>
          <a:noFill/>
          <a:ln>
            <a:noFill/>
          </a:ln>
        </p:spPr>
      </p:pic>
      <p:pic>
        <p:nvPicPr>
          <p:cNvPr id="39" name="Shape 39"/>
          <p:cNvPicPr preferRelativeResize="0"/>
          <p:nvPr/>
        </p:nvPicPr>
        <p:blipFill>
          <a:blip r:embed="rId5"/>
          <a:stretch>
            <a:fillRect/>
          </a:stretch>
        </p:blipFill>
        <p:spPr>
          <a:xfrm>
            <a:off y="4903550" x="262000"/>
            <a:ext cy="457200" cx="1143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pic>
        <p:nvPicPr>
          <p:cNvPr id="111" name="Shape 111"/>
          <p:cNvPicPr preferRelativeResize="0"/>
          <p:nvPr/>
        </p:nvPicPr>
        <p:blipFill>
          <a:blip r:embed="rId3"/>
          <a:stretch>
            <a:fillRect/>
          </a:stretch>
        </p:blipFill>
        <p:spPr>
          <a:xfrm>
            <a:off y="5531250" x="7787075"/>
            <a:ext cy="1219200" cx="1219200"/>
          </a:xfrm>
          <a:prstGeom prst="rect">
            <a:avLst/>
          </a:prstGeom>
          <a:noFill/>
          <a:ln>
            <a:noFill/>
          </a:ln>
        </p:spPr>
      </p:pic>
      <p:sp>
        <p:nvSpPr>
          <p:cNvPr id="112" name="Shape 112"/>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113" name="Shape 113"/>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Repeat: </a:t>
            </a:r>
            <a:r>
              <a:rPr sz="2200" lang="es">
                <a:solidFill>
                  <a:schemeClr val="dk1"/>
                </a:solidFill>
              </a:rPr>
              <a:t>Define a frequency of repetitions for this post. </a:t>
            </a:r>
          </a:p>
        </p:txBody>
      </p:sp>
      <p:sp>
        <p:nvSpPr>
          <p:cNvPr id="114" name="Shape 114"/>
          <p:cNvSpPr txBox="1"/>
          <p:nvPr/>
        </p:nvSpPr>
        <p:spPr>
          <a:xfrm>
            <a:off y="6253225" x="342325"/>
            <a:ext cy="457200" cx="7214399"/>
          </a:xfrm>
          <a:prstGeom prst="rect">
            <a:avLst/>
          </a:prstGeom>
        </p:spPr>
        <p:txBody>
          <a:bodyPr bIns="91425" rIns="91425" lIns="91425" tIns="91425" anchor="t" anchorCtr="0">
            <a:noAutofit/>
          </a:bodyPr>
          <a:lstStyle/>
          <a:p>
            <a:pPr>
              <a:buNone/>
            </a:pPr>
            <a:r>
              <a:rPr lang="es">
                <a:solidFill>
                  <a:schemeClr val="dk1"/>
                </a:solidFill>
              </a:rPr>
              <a:t>It can start right away, or you can define a first posting date. To stop it, you must cancel the content request.</a:t>
            </a:r>
          </a:p>
        </p:txBody>
      </p:sp>
      <p:pic>
        <p:nvPicPr>
          <p:cNvPr id="115" name="Shape 115"/>
          <p:cNvPicPr preferRelativeResize="0"/>
          <p:nvPr/>
        </p:nvPicPr>
        <p:blipFill>
          <a:blip r:embed="rId4"/>
          <a:stretch>
            <a:fillRect/>
          </a:stretch>
        </p:blipFill>
        <p:spPr>
          <a:xfrm>
            <a:off y="2396100" x="1118737"/>
            <a:ext cy="3307940" cx="69065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pic>
        <p:nvPicPr>
          <p:cNvPr id="120" name="Shape 120"/>
          <p:cNvPicPr preferRelativeResize="0"/>
          <p:nvPr/>
        </p:nvPicPr>
        <p:blipFill>
          <a:blip r:embed="rId3"/>
          <a:stretch>
            <a:fillRect/>
          </a:stretch>
        </p:blipFill>
        <p:spPr>
          <a:xfrm>
            <a:off y="5531250" x="7787075"/>
            <a:ext cy="1219200" cx="1219200"/>
          </a:xfrm>
          <a:prstGeom prst="rect">
            <a:avLst/>
          </a:prstGeom>
          <a:noFill/>
          <a:ln>
            <a:noFill/>
          </a:ln>
        </p:spPr>
      </p:pic>
      <p:sp>
        <p:nvSpPr>
          <p:cNvPr id="121" name="Shape 12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122" name="Shape 122"/>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Image Chooser: </a:t>
            </a:r>
            <a:r>
              <a:rPr sz="2200" lang="es">
                <a:solidFill>
                  <a:schemeClr val="dk1"/>
                </a:solidFill>
              </a:rPr>
              <a:t>Select which article image must be included in Post.</a:t>
            </a:r>
          </a:p>
        </p:txBody>
      </p:sp>
      <p:sp>
        <p:nvSpPr>
          <p:cNvPr id="123" name="Shape 123"/>
          <p:cNvSpPr txBox="1"/>
          <p:nvPr/>
        </p:nvSpPr>
        <p:spPr>
          <a:xfrm>
            <a:off y="6253225" x="342325"/>
            <a:ext cy="457200" cx="7214399"/>
          </a:xfrm>
          <a:prstGeom prst="rect">
            <a:avLst/>
          </a:prstGeom>
        </p:spPr>
        <p:txBody>
          <a:bodyPr bIns="91425" rIns="91425" lIns="91425" tIns="91425" anchor="t" anchorCtr="0">
            <a:noAutofit/>
          </a:bodyPr>
          <a:lstStyle/>
          <a:p>
            <a:pPr rtl="0" lvl="0">
              <a:buNone/>
            </a:pPr>
            <a:r>
              <a:rPr lang="es">
                <a:solidFill>
                  <a:schemeClr val="dk1"/>
                </a:solidFill>
              </a:rPr>
              <a:t>If no image is chosen, Post is created with the first available image.</a:t>
            </a:r>
          </a:p>
        </p:txBody>
      </p:sp>
      <p:pic>
        <p:nvPicPr>
          <p:cNvPr id="124" name="Shape 124"/>
          <p:cNvPicPr preferRelativeResize="0"/>
          <p:nvPr/>
        </p:nvPicPr>
        <p:blipFill>
          <a:blip r:embed="rId4"/>
          <a:stretch>
            <a:fillRect/>
          </a:stretch>
        </p:blipFill>
        <p:spPr>
          <a:xfrm>
            <a:off y="2377150" x="2701025"/>
            <a:ext cy="3754225" cx="37419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pic>
        <p:nvPicPr>
          <p:cNvPr id="129" name="Shape 129"/>
          <p:cNvPicPr preferRelativeResize="0"/>
          <p:nvPr/>
        </p:nvPicPr>
        <p:blipFill>
          <a:blip r:embed="rId3"/>
          <a:stretch>
            <a:fillRect/>
          </a:stretch>
        </p:blipFill>
        <p:spPr>
          <a:xfrm>
            <a:off y="5531250" x="7787075"/>
            <a:ext cy="1219200" cx="1219200"/>
          </a:xfrm>
          <a:prstGeom prst="rect">
            <a:avLst/>
          </a:prstGeom>
          <a:noFill/>
          <a:ln>
            <a:noFill/>
          </a:ln>
        </p:spPr>
      </p:pic>
      <p:sp>
        <p:nvSpPr>
          <p:cNvPr id="130" name="Shape 130"/>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Virtual Social Media Manager </a:t>
            </a:r>
          </a:p>
        </p:txBody>
      </p:sp>
      <p:sp>
        <p:nvSpPr>
          <p:cNvPr id="131" name="Shape 131"/>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Virtual Media Manager: </a:t>
            </a:r>
            <a:r>
              <a:rPr sz="2200" lang="es">
                <a:solidFill>
                  <a:schemeClr val="dk1"/>
                </a:solidFill>
              </a:rPr>
              <a:t>Provides a virtual assistant to support high level operations:</a:t>
            </a:r>
          </a:p>
          <a:p>
            <a:pPr rtl="0" lvl="0" indent="-368300" marL="457200">
              <a:buClr>
                <a:schemeClr val="dk1"/>
              </a:buClr>
              <a:buSzPct val="100000"/>
              <a:buFont typeface="Arial"/>
              <a:buChar char="●"/>
            </a:pPr>
            <a:r>
              <a:rPr sz="2200" lang="es">
                <a:solidFill>
                  <a:schemeClr val="dk1"/>
                </a:solidFill>
              </a:rPr>
              <a:t>Only publish in “working hours”</a:t>
            </a:r>
          </a:p>
          <a:p>
            <a:pPr rtl="0" lvl="0" indent="-368300" marL="457200">
              <a:buClr>
                <a:schemeClr val="dk1"/>
              </a:buClr>
              <a:buSzPct val="100000"/>
              <a:buFont typeface="Arial"/>
              <a:buChar char="●"/>
            </a:pPr>
            <a:r>
              <a:rPr sz="2200" lang="es">
                <a:solidFill>
                  <a:schemeClr val="dk1"/>
                </a:solidFill>
              </a:rPr>
              <a:t>If there’s nothing new to publish from site or RSS Feeds, re-publish “evergreen” content</a:t>
            </a:r>
          </a:p>
        </p:txBody>
      </p:sp>
      <p:pic>
        <p:nvPicPr>
          <p:cNvPr id="132" name="Shape 132"/>
          <p:cNvPicPr preferRelativeResize="0"/>
          <p:nvPr/>
        </p:nvPicPr>
        <p:blipFill>
          <a:blip r:embed="rId4"/>
          <a:stretch>
            <a:fillRect/>
          </a:stretch>
        </p:blipFill>
        <p:spPr>
          <a:xfrm>
            <a:off y="3973775" x="309025"/>
            <a:ext cy="2776675" cx="6001249"/>
          </a:xfrm>
          <a:prstGeom prst="rect">
            <a:avLst/>
          </a:prstGeom>
          <a:noFill/>
          <a:ln>
            <a:noFill/>
          </a:ln>
        </p:spPr>
      </p:pic>
      <p:sp>
        <p:nvSpPr>
          <p:cNvPr id="133" name="Shape 133"/>
          <p:cNvSpPr/>
          <p:nvPr/>
        </p:nvSpPr>
        <p:spPr>
          <a:xfrm>
            <a:off y="4595275" x="6030175"/>
            <a:ext cy="563700" cx="7647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pic>
        <p:nvPicPr>
          <p:cNvPr id="138" name="Shape 138"/>
          <p:cNvPicPr preferRelativeResize="0"/>
          <p:nvPr/>
        </p:nvPicPr>
        <p:blipFill>
          <a:blip r:embed="rId3"/>
          <a:stretch>
            <a:fillRect/>
          </a:stretch>
        </p:blipFill>
        <p:spPr>
          <a:xfrm>
            <a:off y="5531250" x="7787075"/>
            <a:ext cy="1219200" cx="1219200"/>
          </a:xfrm>
          <a:prstGeom prst="rect">
            <a:avLst/>
          </a:prstGeom>
          <a:noFill/>
          <a:ln>
            <a:noFill/>
          </a:ln>
        </p:spPr>
      </p:pic>
      <p:sp>
        <p:nvSpPr>
          <p:cNvPr id="139" name="Shape 13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Virtual Social Media Manager </a:t>
            </a:r>
          </a:p>
        </p:txBody>
      </p:sp>
      <p:sp>
        <p:nvSpPr>
          <p:cNvPr id="140" name="Shape 140"/>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Working Hours: </a:t>
            </a:r>
            <a:r>
              <a:rPr sz="2200" lang="es">
                <a:solidFill>
                  <a:schemeClr val="dk1"/>
                </a:solidFill>
              </a:rPr>
              <a:t>Define to allow Post publication at any time, or focused in a period of time.</a:t>
            </a:r>
          </a:p>
          <a:p>
            <a:r>
              <a:t/>
            </a:r>
          </a:p>
          <a:p>
            <a:pPr rtl="0" lvl="0">
              <a:buNone/>
            </a:pPr>
            <a:r>
              <a:rPr lang="es">
                <a:solidFill>
                  <a:schemeClr val="dk1"/>
                </a:solidFill>
              </a:rPr>
              <a:t>E.g. You can receive new articles with RSS Feeds, and filter them according your audience. But if your users are more active at some hours, you can define the “working hours” to your Virtual manager.</a:t>
            </a:r>
          </a:p>
        </p:txBody>
      </p:sp>
      <p:pic>
        <p:nvPicPr>
          <p:cNvPr id="141" name="Shape 141"/>
          <p:cNvPicPr preferRelativeResize="0"/>
          <p:nvPr/>
        </p:nvPicPr>
        <p:blipFill>
          <a:blip r:embed="rId4"/>
          <a:stretch>
            <a:fillRect/>
          </a:stretch>
        </p:blipFill>
        <p:spPr>
          <a:xfrm>
            <a:off y="3268925" x="1878737"/>
            <a:ext cy="3589074" cx="55115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Virtual Social Media Manager </a:t>
            </a:r>
          </a:p>
        </p:txBody>
      </p:sp>
      <p:sp>
        <p:nvSpPr>
          <p:cNvPr id="147" name="Shape 147"/>
          <p:cNvSpPr txBox="1"/>
          <p:nvPr/>
        </p:nvSpPr>
        <p:spPr>
          <a:xfrm>
            <a:off y="1734475" x="167050"/>
            <a:ext cy="4705500" cx="3838199"/>
          </a:xfrm>
          <a:prstGeom prst="rect">
            <a:avLst/>
          </a:prstGeom>
        </p:spPr>
        <p:txBody>
          <a:bodyPr bIns="91425" rIns="91425" lIns="91425" tIns="91425" anchor="t" anchorCtr="0">
            <a:noAutofit/>
          </a:bodyPr>
          <a:lstStyle/>
          <a:p>
            <a:pPr rtl="0" lvl="0">
              <a:buNone/>
            </a:pPr>
            <a:r>
              <a:rPr b="1" sz="2200" lang="es">
                <a:solidFill>
                  <a:schemeClr val="dk1"/>
                </a:solidFill>
              </a:rPr>
              <a:t>Evergreen Posts: </a:t>
            </a:r>
            <a:r>
              <a:rPr sz="2200" lang="es">
                <a:solidFill>
                  <a:schemeClr val="dk1"/>
                </a:solidFill>
              </a:rPr>
              <a:t>Posts selected as evergreen can be posted if there’s no content available. In this form, you can define frequency of evergreen posts.</a:t>
            </a:r>
          </a:p>
          <a:p>
            <a:r>
              <a:t/>
            </a:r>
          </a:p>
          <a:p>
            <a:pPr rtl="0" lvl="0">
              <a:buNone/>
            </a:pPr>
            <a:r>
              <a:rPr b="1" lang="es">
                <a:solidFill>
                  <a:schemeClr val="dk1"/>
                </a:solidFill>
              </a:rPr>
              <a:t>Strategy: </a:t>
            </a:r>
            <a:r>
              <a:rPr lang="es">
                <a:solidFill>
                  <a:schemeClr val="dk1"/>
                </a:solidFill>
              </a:rPr>
              <a:t>It can be random or in sequence. In both cases, a great number of evergreen posts is recommended to avoid channel saturation.</a:t>
            </a:r>
          </a:p>
        </p:txBody>
      </p:sp>
      <p:sp>
        <p:nvSpPr>
          <p:cNvPr id="148" name="Shape 148"/>
          <p:cNvSpPr txBox="1"/>
          <p:nvPr/>
        </p:nvSpPr>
        <p:spPr>
          <a:xfrm>
            <a:off y="6439850" x="277550"/>
            <a:ext cy="308100" cx="7188900"/>
          </a:xfrm>
          <a:prstGeom prst="rect">
            <a:avLst/>
          </a:prstGeom>
        </p:spPr>
        <p:txBody>
          <a:bodyPr bIns="91425" rIns="91425" lIns="91425" tIns="91425" anchor="t" anchorCtr="0">
            <a:noAutofit/>
          </a:bodyPr>
          <a:lstStyle/>
          <a:p>
            <a:pPr>
              <a:buNone/>
            </a:pPr>
            <a:r>
              <a:rPr lang="es"/>
              <a:t>Reference: </a:t>
            </a:r>
            <a:r>
              <a:rPr u="sng" lang="es">
                <a:solidFill>
                  <a:schemeClr val="hlink"/>
                </a:solidFill>
                <a:hlinkClick r:id="rId3"/>
              </a:rPr>
              <a:t>Should bloggers and businesses share old content?</a:t>
            </a:r>
          </a:p>
        </p:txBody>
      </p:sp>
      <p:pic>
        <p:nvPicPr>
          <p:cNvPr id="149" name="Shape 149"/>
          <p:cNvPicPr preferRelativeResize="0"/>
          <p:nvPr/>
        </p:nvPicPr>
        <p:blipFill>
          <a:blip r:embed="rId4"/>
          <a:stretch>
            <a:fillRect/>
          </a:stretch>
        </p:blipFill>
        <p:spPr>
          <a:xfrm>
            <a:off y="1810225" x="4407612"/>
            <a:ext cy="4147650" cx="44932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Virtual Social Media Manager </a:t>
            </a:r>
          </a:p>
        </p:txBody>
      </p:sp>
      <p:sp>
        <p:nvSpPr>
          <p:cNvPr id="155" name="Shape 155"/>
          <p:cNvSpPr txBox="1"/>
          <p:nvPr/>
        </p:nvSpPr>
        <p:spPr>
          <a:xfrm>
            <a:off y="1734475" x="167050"/>
            <a:ext cy="4705500" cx="3838199"/>
          </a:xfrm>
          <a:prstGeom prst="rect">
            <a:avLst/>
          </a:prstGeom>
        </p:spPr>
        <p:txBody>
          <a:bodyPr bIns="91425" rIns="91425" lIns="91425" tIns="91425" anchor="t" anchorCtr="0">
            <a:noAutofit/>
          </a:bodyPr>
          <a:lstStyle/>
          <a:p>
            <a:pPr rtl="0" lvl="0">
              <a:buNone/>
            </a:pPr>
            <a:r>
              <a:rPr b="1" sz="2200" lang="es">
                <a:solidFill>
                  <a:schemeClr val="dk1"/>
                </a:solidFill>
              </a:rPr>
              <a:t>Evergreen Posts: </a:t>
            </a:r>
            <a:r>
              <a:rPr sz="2200" lang="es">
                <a:solidFill>
                  <a:schemeClr val="dk1"/>
                </a:solidFill>
              </a:rPr>
              <a:t>Posts selected as evergreen can be posted if there’s no content available. In this form, you can define frequency of evergreen posts.</a:t>
            </a:r>
          </a:p>
          <a:p>
            <a:r>
              <a:t/>
            </a:r>
          </a:p>
          <a:p>
            <a:pPr rtl="0" lvl="0">
              <a:buNone/>
            </a:pPr>
            <a:r>
              <a:rPr b="1" lang="es">
                <a:solidFill>
                  <a:schemeClr val="dk1"/>
                </a:solidFill>
              </a:rPr>
              <a:t>Strategy: </a:t>
            </a:r>
            <a:r>
              <a:rPr lang="es">
                <a:solidFill>
                  <a:schemeClr val="dk1"/>
                </a:solidFill>
              </a:rPr>
              <a:t>It can be random or in sequence. In both cases, a great number of evergreen posts is recommended to avoid channel saturation.</a:t>
            </a:r>
          </a:p>
        </p:txBody>
      </p:sp>
      <p:sp>
        <p:nvSpPr>
          <p:cNvPr id="156" name="Shape 156"/>
          <p:cNvSpPr txBox="1"/>
          <p:nvPr/>
        </p:nvSpPr>
        <p:spPr>
          <a:xfrm>
            <a:off y="6439850" x="277550"/>
            <a:ext cy="308100" cx="7188900"/>
          </a:xfrm>
          <a:prstGeom prst="rect">
            <a:avLst/>
          </a:prstGeom>
        </p:spPr>
        <p:txBody>
          <a:bodyPr bIns="91425" rIns="91425" lIns="91425" tIns="91425" anchor="t" anchorCtr="0">
            <a:noAutofit/>
          </a:bodyPr>
          <a:lstStyle/>
          <a:p>
            <a:pPr rtl="0" lvl="0">
              <a:buNone/>
            </a:pPr>
            <a:r>
              <a:rPr lang="es"/>
              <a:t>Reference: </a:t>
            </a:r>
            <a:r>
              <a:rPr u="sng" lang="es">
                <a:solidFill>
                  <a:schemeClr val="hlink"/>
                </a:solidFill>
                <a:hlinkClick r:id="rId3"/>
              </a:rPr>
              <a:t>Should bloggers and businesses share old content?</a:t>
            </a:r>
          </a:p>
        </p:txBody>
      </p:sp>
      <p:pic>
        <p:nvPicPr>
          <p:cNvPr id="157" name="Shape 157"/>
          <p:cNvPicPr preferRelativeResize="0"/>
          <p:nvPr/>
        </p:nvPicPr>
        <p:blipFill>
          <a:blip r:embed="rId4"/>
          <a:stretch>
            <a:fillRect/>
          </a:stretch>
        </p:blipFill>
        <p:spPr>
          <a:xfrm>
            <a:off y="1810225" x="4407612"/>
            <a:ext cy="4147650" cx="44932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163" name="Shape 163"/>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Jootool: </a:t>
            </a:r>
            <a:r>
              <a:rPr sz="2200" lang="es">
                <a:solidFill>
                  <a:schemeClr val="dk1"/>
                </a:solidFill>
              </a:rPr>
              <a:t>It’s a new front-end solution for your social management team. </a:t>
            </a:r>
          </a:p>
          <a:p>
            <a:r>
              <a:t/>
            </a:r>
          </a:p>
          <a:p>
            <a:pPr rtl="0" lvl="0" indent="-368300" marL="457200">
              <a:buClr>
                <a:schemeClr val="dk1"/>
              </a:buClr>
              <a:buSzPct val="100000"/>
              <a:buFont typeface="Arial"/>
              <a:buChar char="●"/>
            </a:pPr>
            <a:r>
              <a:rPr sz="2200" lang="es">
                <a:solidFill>
                  <a:schemeClr val="dk1"/>
                </a:solidFill>
              </a:rPr>
              <a:t>To start, please create a new </a:t>
            </a:r>
            <a:r>
              <a:rPr b="1" sz="2200" lang="es">
                <a:solidFill>
                  <a:schemeClr val="dk1"/>
                </a:solidFill>
              </a:rPr>
              <a:t>Menu Item</a:t>
            </a:r>
            <a:r>
              <a:rPr sz="2200" lang="es">
                <a:solidFill>
                  <a:schemeClr val="dk1"/>
                </a:solidFill>
              </a:rPr>
              <a:t> for </a:t>
            </a:r>
            <a:r>
              <a:rPr b="1" sz="2200" lang="es">
                <a:solidFill>
                  <a:schemeClr val="dk1"/>
                </a:solidFill>
              </a:rPr>
              <a:t>Joocial</a:t>
            </a:r>
          </a:p>
          <a:p>
            <a:r>
              <a:t/>
            </a:r>
          </a:p>
          <a:p>
            <a:r>
              <a:t/>
            </a:r>
          </a:p>
          <a:p>
            <a:r>
              <a:t/>
            </a:r>
          </a:p>
          <a:p>
            <a:r>
              <a:t/>
            </a:r>
          </a:p>
          <a:p>
            <a:r>
              <a:t/>
            </a:r>
          </a:p>
        </p:txBody>
      </p:sp>
      <p:pic>
        <p:nvPicPr>
          <p:cNvPr id="164" name="Shape 164"/>
          <p:cNvPicPr preferRelativeResize="0"/>
          <p:nvPr/>
        </p:nvPicPr>
        <p:blipFill>
          <a:blip r:embed="rId3"/>
          <a:stretch>
            <a:fillRect/>
          </a:stretch>
        </p:blipFill>
        <p:spPr>
          <a:xfrm>
            <a:off y="3447400" x="247125"/>
            <a:ext cy="2569450" cx="4022149"/>
          </a:xfrm>
          <a:prstGeom prst="rect">
            <a:avLst/>
          </a:prstGeom>
          <a:noFill/>
          <a:ln>
            <a:noFill/>
          </a:ln>
        </p:spPr>
      </p:pic>
      <p:pic>
        <p:nvPicPr>
          <p:cNvPr id="165" name="Shape 165"/>
          <p:cNvPicPr preferRelativeResize="0"/>
          <p:nvPr/>
        </p:nvPicPr>
        <p:blipFill>
          <a:blip r:embed="rId4"/>
          <a:stretch>
            <a:fillRect/>
          </a:stretch>
        </p:blipFill>
        <p:spPr>
          <a:xfrm>
            <a:off y="3447398" x="4832899"/>
            <a:ext cy="2787450" cx="4022150"/>
          </a:xfrm>
          <a:prstGeom prst="rect">
            <a:avLst/>
          </a:prstGeom>
          <a:noFill/>
          <a:ln>
            <a:noFill/>
          </a:ln>
        </p:spPr>
      </p:pic>
      <p:sp>
        <p:nvSpPr>
          <p:cNvPr id="166" name="Shape 166"/>
          <p:cNvSpPr/>
          <p:nvPr/>
        </p:nvSpPr>
        <p:spPr>
          <a:xfrm>
            <a:off y="4223575" x="4328625"/>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67" name="Shape 167"/>
          <p:cNvSpPr/>
          <p:nvPr/>
        </p:nvSpPr>
        <p:spPr>
          <a:xfrm>
            <a:off y="4620075" x="799562"/>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173" name="Shape 173"/>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Jootool: </a:t>
            </a:r>
            <a:r>
              <a:rPr sz="2200" lang="es">
                <a:solidFill>
                  <a:schemeClr val="dk1"/>
                </a:solidFill>
              </a:rPr>
              <a:t>It’s a new front-end solution for your social management team. </a:t>
            </a:r>
          </a:p>
          <a:p>
            <a:r>
              <a:t/>
            </a:r>
          </a:p>
          <a:p>
            <a:r>
              <a:t/>
            </a:r>
          </a:p>
          <a:p>
            <a:r>
              <a:t/>
            </a:r>
          </a:p>
          <a:p>
            <a:r>
              <a:t/>
            </a:r>
          </a:p>
          <a:p>
            <a:r>
              <a:t/>
            </a:r>
          </a:p>
          <a:p>
            <a:r>
              <a:t/>
            </a:r>
          </a:p>
        </p:txBody>
      </p:sp>
      <p:pic>
        <p:nvPicPr>
          <p:cNvPr id="174" name="Shape 174"/>
          <p:cNvPicPr preferRelativeResize="0"/>
          <p:nvPr/>
        </p:nvPicPr>
        <p:blipFill>
          <a:blip r:embed="rId3"/>
          <a:stretch>
            <a:fillRect/>
          </a:stretch>
        </p:blipFill>
        <p:spPr>
          <a:xfrm>
            <a:off y="2863672" x="1108637"/>
            <a:ext cy="3007475" cx="692672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180" name="Shape 180"/>
          <p:cNvSpPr txBox="1"/>
          <p:nvPr/>
        </p:nvSpPr>
        <p:spPr>
          <a:xfrm>
            <a:off y="1611375" x="477400"/>
            <a:ext cy="1147800" cx="8687999"/>
          </a:xfrm>
          <a:prstGeom prst="rect">
            <a:avLst/>
          </a:prstGeom>
        </p:spPr>
        <p:txBody>
          <a:bodyPr bIns="91425" rIns="91425" lIns="91425" tIns="91425" anchor="t" anchorCtr="0">
            <a:noAutofit/>
          </a:bodyPr>
          <a:lstStyle/>
          <a:p>
            <a:pPr rtl="0" lvl="0">
              <a:buNone/>
            </a:pPr>
            <a:r>
              <a:rPr sz="2200" lang="es">
                <a:solidFill>
                  <a:schemeClr val="dk1"/>
                </a:solidFill>
              </a:rPr>
              <a:t>In Joomla!, you can have several User Groups (*). </a:t>
            </a:r>
          </a:p>
          <a:p>
            <a:pPr rtl="0" lvl="0">
              <a:buNone/>
            </a:pPr>
            <a:r>
              <a:rPr sz="2200" lang="es">
                <a:solidFill>
                  <a:schemeClr val="dk1"/>
                </a:solidFill>
              </a:rPr>
              <a:t>By default, </a:t>
            </a:r>
            <a:r>
              <a:rPr b="1" sz="2200" lang="es">
                <a:solidFill>
                  <a:schemeClr val="dk1"/>
                </a:solidFill>
              </a:rPr>
              <a:t>Jootool</a:t>
            </a:r>
            <a:r>
              <a:rPr sz="2200" lang="es">
                <a:solidFill>
                  <a:schemeClr val="dk1"/>
                </a:solidFill>
              </a:rPr>
              <a:t> allows these operations: </a:t>
            </a:r>
          </a:p>
          <a:p>
            <a:r>
              <a:t/>
            </a:r>
          </a:p>
          <a:p>
            <a:r>
              <a:t/>
            </a:r>
          </a:p>
          <a:p>
            <a:r>
              <a:t/>
            </a:r>
          </a:p>
          <a:p>
            <a:r>
              <a:t/>
            </a:r>
          </a:p>
        </p:txBody>
      </p:sp>
      <p:sp>
        <p:nvSpPr>
          <p:cNvPr id="181" name="Shape 181"/>
          <p:cNvSpPr txBox="1"/>
          <p:nvPr/>
        </p:nvSpPr>
        <p:spPr>
          <a:xfrm>
            <a:off y="6139275" x="432450"/>
            <a:ext cy="664199" cx="8279100"/>
          </a:xfrm>
          <a:prstGeom prst="rect">
            <a:avLst/>
          </a:prstGeom>
        </p:spPr>
        <p:txBody>
          <a:bodyPr bIns="91425" rIns="91425" lIns="91425" tIns="91425" anchor="t" anchorCtr="0">
            <a:noAutofit/>
          </a:bodyPr>
          <a:lstStyle/>
          <a:p>
            <a:pPr rtl="0" lvl="0">
              <a:buNone/>
            </a:pPr>
            <a:r>
              <a:rPr sz="1600" lang="es"/>
              <a:t>(*) For further information: </a:t>
            </a:r>
            <a:r>
              <a:rPr u="sng" sz="1600" lang="es">
                <a:solidFill>
                  <a:schemeClr val="hlink"/>
                </a:solidFill>
                <a:hlinkClick r:id="rId3"/>
              </a:rPr>
              <a:t>http://docs.joomla.org/ACL</a:t>
            </a:r>
          </a:p>
          <a:p>
            <a:pPr rtl="0" lvl="0">
              <a:buNone/>
            </a:pPr>
            <a:r>
              <a:rPr sz="1600" lang="es">
                <a:solidFill>
                  <a:schemeClr val="dk1"/>
                </a:solidFill>
              </a:rPr>
              <a:t>Permissions can be customized by Administrator in Global Configuration</a:t>
            </a:r>
          </a:p>
          <a:p>
            <a:r>
              <a:t/>
            </a:r>
          </a:p>
        </p:txBody>
      </p:sp>
      <p:graphicFrame>
        <p:nvGraphicFramePr>
          <p:cNvPr id="182" name="Shape 182"/>
          <p:cNvGraphicFramePr/>
          <p:nvPr/>
        </p:nvGraphicFramePr>
        <p:xfrm>
          <a:off y="2477350" x="813012"/>
          <a:ext cy="3000000" cx="3000000"/>
        </p:xfrm>
        <a:graphic>
          <a:graphicData uri="http://schemas.openxmlformats.org/drawingml/2006/table">
            <a:tbl>
              <a:tblPr>
                <a:noFill/>
                <a:tableStyleId>{117E3489-A29F-4B86-B652-456F84141899}</a:tableStyleId>
              </a:tblPr>
              <a:tblGrid>
                <a:gridCol w="1225125"/>
                <a:gridCol w="837050"/>
                <a:gridCol w="628075"/>
                <a:gridCol w="777325"/>
                <a:gridCol w="777325"/>
                <a:gridCol w="777325"/>
                <a:gridCol w="1075875"/>
                <a:gridCol w="1240075"/>
              </a:tblGrid>
              <a:tr h="524825">
                <a:tc>
                  <a:txBody>
                    <a:bodyPr>
                      <a:noAutofit/>
                    </a:bodyPr>
                    <a:lstStyle/>
                    <a:p>
                      <a:pPr algn="ctr" rtl="0" lvl="0">
                        <a:buNone/>
                      </a:pPr>
                      <a:r>
                        <a:rPr sz="1200" lang="es"/>
                        <a:t>User</a:t>
                      </a:r>
                    </a:p>
                  </a:txBody>
                  <a:tcPr marR="91425" marB="91425" marT="91425" marL="91425"/>
                </a:tc>
                <a:tc>
                  <a:txBody>
                    <a:bodyPr>
                      <a:noAutofit/>
                    </a:bodyPr>
                    <a:lstStyle/>
                    <a:p>
                      <a:pPr algn="ctr" rtl="0" lvl="0">
                        <a:buNone/>
                      </a:pPr>
                      <a:r>
                        <a:rPr sz="1200" lang="es"/>
                        <a:t>Create</a:t>
                      </a:r>
                    </a:p>
                  </a:txBody>
                  <a:tcPr marR="91425" marB="91425" marT="91425" marL="91425"/>
                </a:tc>
                <a:tc>
                  <a:txBody>
                    <a:bodyPr>
                      <a:noAutofit/>
                    </a:bodyPr>
                    <a:lstStyle/>
                    <a:p>
                      <a:pPr algn="ctr" rtl="0" lvl="0">
                        <a:buNone/>
                      </a:pPr>
                      <a:r>
                        <a:rPr sz="1200" lang="es"/>
                        <a:t>Edit Own</a:t>
                      </a:r>
                    </a:p>
                  </a:txBody>
                  <a:tcPr marR="91425" marB="91425" marT="91425" marL="91425"/>
                </a:tc>
                <a:tc>
                  <a:txBody>
                    <a:bodyPr>
                      <a:noAutofit/>
                    </a:bodyPr>
                    <a:lstStyle/>
                    <a:p>
                      <a:pPr algn="ctr" rtl="0" lvl="0">
                        <a:buNone/>
                      </a:pPr>
                      <a:r>
                        <a:rPr sz="1200" lang="es"/>
                        <a:t>Edit</a:t>
                      </a:r>
                    </a:p>
                  </a:txBody>
                  <a:tcPr marR="91425" marB="91425" marT="91425" marL="91425"/>
                </a:tc>
                <a:tc>
                  <a:txBody>
                    <a:bodyPr>
                      <a:noAutofit/>
                    </a:bodyPr>
                    <a:lstStyle/>
                    <a:p>
                      <a:pPr algn="ctr" rtl="0" lvl="0">
                        <a:buNone/>
                      </a:pPr>
                      <a:r>
                        <a:rPr sz="1200" lang="es"/>
                        <a:t>Edit State</a:t>
                      </a:r>
                    </a:p>
                  </a:txBody>
                  <a:tcPr marR="91425" marB="91425" marT="91425" marL="91425"/>
                </a:tc>
                <a:tc>
                  <a:txBody>
                    <a:bodyPr>
                      <a:noAutofit/>
                    </a:bodyPr>
                    <a:lstStyle/>
                    <a:p>
                      <a:pPr algn="ctr" rtl="0" lvl="0">
                        <a:buNone/>
                      </a:pPr>
                      <a:r>
                        <a:rPr sz="1200" lang="es"/>
                        <a:t>Delete</a:t>
                      </a:r>
                    </a:p>
                  </a:txBody>
                  <a:tcPr marR="91425" marB="91425" marT="91425" marL="91425"/>
                </a:tc>
                <a:tc>
                  <a:txBody>
                    <a:bodyPr>
                      <a:noAutofit/>
                    </a:bodyPr>
                    <a:lstStyle/>
                    <a:p>
                      <a:pPr algn="ctr" rtl="0" lvl="0">
                        <a:buNone/>
                      </a:pPr>
                      <a:r>
                        <a:rPr sz="1200" lang="es"/>
                        <a:t>Access Backend</a:t>
                      </a:r>
                    </a:p>
                  </a:txBody>
                  <a:tcPr marR="91425" marB="91425" marT="91425" marL="91425"/>
                </a:tc>
                <a:tc>
                  <a:txBody>
                    <a:bodyPr>
                      <a:noAutofit/>
                    </a:bodyPr>
                    <a:lstStyle/>
                    <a:p>
                      <a:pPr algn="ctr" rtl="0" lvl="0">
                        <a:buNone/>
                      </a:pPr>
                      <a:r>
                        <a:rPr sz="1200" lang="es"/>
                        <a:t>Configuration</a:t>
                      </a:r>
                    </a:p>
                  </a:txBody>
                  <a:tcPr marR="91425" marB="91425" marT="91425" marL="91425"/>
                </a:tc>
              </a:tr>
              <a:tr h="352325">
                <a:tc>
                  <a:txBody>
                    <a:bodyPr>
                      <a:noAutofit/>
                    </a:bodyPr>
                    <a:lstStyle/>
                    <a:p>
                      <a:pPr>
                        <a:buNone/>
                      </a:pPr>
                      <a:r>
                        <a:rPr sz="1200" lang="es"/>
                        <a:t>Author </a:t>
                      </a:r>
                    </a:p>
                  </a:txBody>
                  <a:tcPr marR="91425" marB="91425" marT="91425" marL="91425"/>
                </a:tc>
                <a:tc>
                  <a:txBody>
                    <a:bodyPr>
                      <a:noAutofit/>
                    </a:bodyPr>
                    <a:lstStyle/>
                    <a:p>
                      <a:pPr algn="ctr" rtl="0">
                        <a:buNone/>
                      </a:pPr>
                      <a:r>
                        <a:rPr sz="1200" lang="es"/>
                        <a:t>ok</a:t>
                      </a:r>
                    </a:p>
                  </a:txBody>
                  <a:tcPr marR="91425" marB="91425" marT="91425" marL="91425"/>
                </a:tc>
                <a:tc>
                  <a:txBody>
                    <a:bodyPr>
                      <a:noAutofit/>
                    </a:bodyPr>
                    <a:lstStyle/>
                    <a:p>
                      <a:pPr algn="ctr" rtl="0" lvl="0">
                        <a:buNone/>
                      </a:pPr>
                      <a:r>
                        <a:rPr sz="1200" lang="es"/>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52325">
                <a:tc>
                  <a:txBody>
                    <a:bodyPr>
                      <a:noAutofit/>
                    </a:bodyPr>
                    <a:lstStyle/>
                    <a:p>
                      <a:pPr>
                        <a:buNone/>
                      </a:pPr>
                      <a:r>
                        <a:rPr sz="1200" lang="es"/>
                        <a:t>Editor</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52325">
                <a:tc>
                  <a:txBody>
                    <a:bodyPr>
                      <a:noAutofit/>
                    </a:bodyPr>
                    <a:lstStyle/>
                    <a:p>
                      <a:pPr>
                        <a:buNone/>
                      </a:pPr>
                      <a:r>
                        <a:rPr sz="1200" lang="es"/>
                        <a:t>Publisher</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52325">
                <a:tc>
                  <a:txBody>
                    <a:bodyPr>
                      <a:noAutofit/>
                    </a:bodyPr>
                    <a:lstStyle/>
                    <a:p>
                      <a:pPr>
                        <a:buNone/>
                      </a:pPr>
                      <a:r>
                        <a:rPr sz="1200" lang="es"/>
                        <a:t>Manager</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52325">
                <a:tc>
                  <a:txBody>
                    <a:bodyPr>
                      <a:noAutofit/>
                    </a:bodyPr>
                    <a:lstStyle/>
                    <a:p>
                      <a:pPr>
                        <a:buNone/>
                      </a:pPr>
                      <a:r>
                        <a:rPr sz="1200" lang="es"/>
                        <a:t>Administrator</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txBody>
                  <a:tcPr marR="91425" marB="91425" marT="91425" marL="91425"/>
                </a:tc>
              </a:tr>
              <a:tr h="350475">
                <a:tc>
                  <a:txBody>
                    <a:bodyPr>
                      <a:noAutofit/>
                    </a:bodyPr>
                    <a:lstStyle/>
                    <a:p>
                      <a:pPr>
                        <a:buNone/>
                      </a:pPr>
                      <a:r>
                        <a:rPr sz="1200" lang="es"/>
                        <a:t>Super User</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c>
                  <a:txBody>
                    <a:bodyPr>
                      <a:noAutofit/>
                    </a:bodyPr>
                    <a:lstStyle/>
                    <a:p>
                      <a:pPr algn="ctr" rtl="0" lvl="0">
                        <a:buNone/>
                      </a:pPr>
                      <a:r>
                        <a:rPr sz="1200" lang="es">
                          <a:solidFill>
                            <a:schemeClr val="dk1"/>
                          </a:solidFill>
                        </a:rPr>
                        <a:t>ok</a:t>
                      </a:r>
                    </a:p>
                  </a:txBody>
                  <a:tcPr marR="91425" marB="91425" marT="91425" marL="91425"/>
                </a:tc>
              </a:tr>
            </a:tbl>
          </a:graphicData>
        </a:graphic>
      </p:graphicFrame>
      <p:sp>
        <p:nvSpPr>
          <p:cNvPr id="183" name="Shape 183"/>
          <p:cNvSpPr txBox="1"/>
          <p:nvPr/>
        </p:nvSpPr>
        <p:spPr>
          <a:xfrm>
            <a:off y="5344850" x="614500"/>
            <a:ext cy="664199" cx="7735199"/>
          </a:xfrm>
          <a:prstGeom prst="rect">
            <a:avLst/>
          </a:prstGeom>
        </p:spPr>
        <p:txBody>
          <a:bodyPr bIns="91425" rIns="91425" lIns="91425" tIns="91425" anchor="t" anchorCtr="0">
            <a:noAutofit/>
          </a:bodyPr>
          <a:lstStyle/>
          <a:p>
            <a:pPr rtl="0" lvl="0">
              <a:buNone/>
            </a:pPr>
            <a:r>
              <a:rPr sz="2200" lang="es"/>
              <a:t>In K2, Administrator has to allow users to submit content:</a:t>
            </a:r>
          </a:p>
          <a:p>
            <a:pPr rtl="0" lvl="0">
              <a:buClr>
                <a:schemeClr val="dk1"/>
              </a:buClr>
              <a:buSzPct val="50000"/>
              <a:buFont typeface="Arial"/>
              <a:buNone/>
            </a:pPr>
            <a:r>
              <a:rPr u="sng" sz="2200" lang="es">
                <a:solidFill>
                  <a:schemeClr val="hlink"/>
                </a:solidFill>
                <a:hlinkClick r:id="rId4"/>
              </a:rPr>
              <a:t>Allowing users to submit content</a:t>
            </a:r>
          </a:p>
          <a:p>
            <a:pPr>
              <a:buNone/>
            </a:pPr>
            <a:r>
              <a:rPr sz="2200" lang="es"/>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pic>
        <p:nvPicPr>
          <p:cNvPr id="188" name="Shape 188"/>
          <p:cNvPicPr preferRelativeResize="0"/>
          <p:nvPr/>
        </p:nvPicPr>
        <p:blipFill>
          <a:blip r:embed="rId3"/>
          <a:stretch>
            <a:fillRect/>
          </a:stretch>
        </p:blipFill>
        <p:spPr>
          <a:xfrm>
            <a:off y="2854353" x="167049"/>
            <a:ext cy="2892774" cx="4644475"/>
          </a:xfrm>
          <a:prstGeom prst="rect">
            <a:avLst/>
          </a:prstGeom>
          <a:noFill/>
          <a:ln>
            <a:noFill/>
          </a:ln>
        </p:spPr>
      </p:pic>
      <p:sp>
        <p:nvSpPr>
          <p:cNvPr id="189" name="Shape 18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190" name="Shape 190"/>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Author: </a:t>
            </a:r>
          </a:p>
          <a:p>
            <a:pPr rtl="0" lvl="0" indent="-342900" marL="457200">
              <a:buClr>
                <a:srgbClr val="000000"/>
              </a:buClr>
              <a:buSzPct val="100000"/>
              <a:buFont typeface="Arial"/>
              <a:buChar char="●"/>
            </a:pPr>
            <a:r>
              <a:rPr sz="1800" lang="es">
                <a:solidFill>
                  <a:schemeClr val="dk1"/>
                </a:solidFill>
              </a:rPr>
              <a:t>Create content and Edit Own “Social Publishing” Options </a:t>
            </a:r>
          </a:p>
          <a:p>
            <a:pPr rtl="0" lvl="0" indent="-342900" marL="457200">
              <a:buClr>
                <a:schemeClr val="dk1"/>
              </a:buClr>
              <a:buSzPct val="100000"/>
              <a:buFont typeface="Arial"/>
              <a:buChar char="●"/>
            </a:pPr>
            <a:r>
              <a:rPr sz="1800" lang="es">
                <a:solidFill>
                  <a:schemeClr val="dk1"/>
                </a:solidFill>
              </a:rPr>
              <a:t>Create and Edit own channels. </a:t>
            </a:r>
          </a:p>
          <a:p>
            <a:r>
              <a:t/>
            </a:r>
          </a:p>
          <a:p>
            <a:r>
              <a:t/>
            </a:r>
          </a:p>
          <a:p>
            <a:r>
              <a:t/>
            </a:r>
          </a:p>
          <a:p>
            <a:r>
              <a:t/>
            </a:r>
          </a:p>
        </p:txBody>
      </p:sp>
      <p:sp>
        <p:nvSpPr>
          <p:cNvPr id="191" name="Shape 191"/>
          <p:cNvSpPr/>
          <p:nvPr/>
        </p:nvSpPr>
        <p:spPr>
          <a:xfrm>
            <a:off y="5250650" x="1005000"/>
            <a:ext cy="293400" cx="4788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pic>
        <p:nvPicPr>
          <p:cNvPr id="192" name="Shape 192"/>
          <p:cNvPicPr preferRelativeResize="0"/>
          <p:nvPr/>
        </p:nvPicPr>
        <p:blipFill>
          <a:blip r:embed="rId4"/>
          <a:stretch>
            <a:fillRect/>
          </a:stretch>
        </p:blipFill>
        <p:spPr>
          <a:xfrm>
            <a:off y="4240537" x="3421406"/>
            <a:ext cy="2313624" cx="543364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r>
              <a:t/>
            </a:r>
          </a:p>
        </p:txBody>
      </p:sp>
      <p:sp>
        <p:nvSpPr>
          <p:cNvPr id="45" name="Shape 45"/>
          <p:cNvSpPr txBox="1"/>
          <p:nvPr>
            <p:ph idx="1" type="body"/>
          </p:nvPr>
        </p:nvSpPr>
        <p:spPr>
          <a:xfrm>
            <a:off y="1600200" x="319500"/>
            <a:ext cy="3819900" cx="8581199"/>
          </a:xfrm>
          <a:prstGeom prst="rect">
            <a:avLst/>
          </a:prstGeom>
        </p:spPr>
        <p:txBody>
          <a:bodyPr bIns="91425" rIns="91425" lIns="91425" tIns="91425" anchor="t" anchorCtr="0">
            <a:noAutofit/>
          </a:bodyPr>
          <a:lstStyle/>
          <a:p>
            <a:pPr rtl="0" lvl="0">
              <a:buNone/>
            </a:pPr>
            <a:r>
              <a:rPr b="1" sz="2200" lang="es"/>
              <a:t>Joocial </a:t>
            </a:r>
            <a:r>
              <a:rPr sz="2200" lang="es"/>
              <a:t>is a powerful social content platform to manage multiple social networks for Joomla. It provides Auto-Posting, a Cronjob Scheduler, Front-End Social Management, a Virtual Manager, and Publishing Tools.</a:t>
            </a:r>
          </a:p>
          <a:p>
            <a:r>
              <a:t/>
            </a:r>
          </a:p>
          <a:p>
            <a:pPr rtl="0" lvl="0">
              <a:buNone/>
            </a:pPr>
            <a:r>
              <a:rPr sz="2200" lang="es"/>
              <a:t>In this presentation, we are going to show how you can use Joocial with </a:t>
            </a:r>
            <a:r>
              <a:rPr u="sng" sz="2200" lang="es">
                <a:solidFill>
                  <a:schemeClr val="hlink"/>
                </a:solidFill>
                <a:hlinkClick r:id="rId3"/>
              </a:rPr>
              <a:t>K2</a:t>
            </a:r>
            <a:r>
              <a:rPr sz="2200" lang="es"/>
              <a:t>, the powerful content extension for Joomla!.</a:t>
            </a:r>
          </a:p>
          <a:p>
            <a:r>
              <a:t/>
            </a:r>
          </a:p>
          <a:p>
            <a:r>
              <a:t/>
            </a:r>
          </a:p>
        </p:txBody>
      </p:sp>
      <p:sp>
        <p:nvSpPr>
          <p:cNvPr id="46" name="Shape 46"/>
          <p:cNvSpPr txBox="1"/>
          <p:nvPr/>
        </p:nvSpPr>
        <p:spPr>
          <a:xfrm>
            <a:off y="5531250" x="792300"/>
            <a:ext cy="879599" cx="7559399"/>
          </a:xfrm>
          <a:prstGeom prst="rect">
            <a:avLst/>
          </a:prstGeom>
          <a:noFill/>
        </p:spPr>
        <p:txBody>
          <a:bodyPr bIns="91425" rIns="91425" lIns="91425" tIns="91425" anchor="t" anchorCtr="0">
            <a:noAutofit/>
          </a:bodyPr>
          <a:lstStyle/>
          <a:p>
            <a:pPr algn="ctr" rtl="0" lvl="0">
              <a:buNone/>
            </a:pPr>
            <a:r>
              <a:rPr lang="es"/>
              <a:t>Product Page: </a:t>
            </a:r>
            <a:r>
              <a:rPr u="sng" lang="es">
                <a:solidFill>
                  <a:schemeClr val="hlink"/>
                </a:solidFill>
                <a:hlinkClick r:id="rId4"/>
              </a:rPr>
              <a:t>http://www.extly.com/autotweet-ng-pro.html</a:t>
            </a:r>
          </a:p>
          <a:p>
            <a:pPr algn="ctr" rtl="0" lvl="0">
              <a:buNone/>
            </a:pPr>
            <a:r>
              <a:rPr lang="es"/>
              <a:t>Support: </a:t>
            </a:r>
            <a:r>
              <a:rPr u="sng" lang="es">
                <a:solidFill>
                  <a:srgbClr val="185DA2"/>
                </a:solidFill>
                <a:hlinkClick r:id="rId5"/>
              </a:rPr>
              <a:t>http://support.extly.com</a:t>
            </a:r>
            <a:br>
              <a:rPr lang="es"/>
            </a:br>
            <a:r>
              <a:rPr lang="es"/>
              <a:t>Community Forum Support: </a:t>
            </a:r>
            <a:r>
              <a:rPr u="sng" lang="es">
                <a:solidFill>
                  <a:srgbClr val="185DA2"/>
                </a:solidFill>
                <a:hlinkClick r:id="rId6"/>
              </a:rPr>
              <a:t>http://www.extly.com/forum/index.html</a:t>
            </a:r>
          </a:p>
        </p:txBody>
      </p:sp>
      <p:pic>
        <p:nvPicPr>
          <p:cNvPr id="47" name="Shape 47"/>
          <p:cNvPicPr preferRelativeResize="0"/>
          <p:nvPr/>
        </p:nvPicPr>
        <p:blipFill>
          <a:blip r:embed="rId7"/>
          <a:stretch>
            <a:fillRect/>
          </a:stretch>
        </p:blipFill>
        <p:spPr>
          <a:xfrm>
            <a:off y="5531250" x="7787075"/>
            <a:ext cy="1219200" cx="12192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198" name="Shape 198"/>
          <p:cNvSpPr txBox="1"/>
          <p:nvPr/>
        </p:nvSpPr>
        <p:spPr>
          <a:xfrm>
            <a:off y="158002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Editor:</a:t>
            </a:r>
          </a:p>
          <a:p>
            <a:pPr rtl="0" lvl="0" indent="-342900" marL="457200">
              <a:buClr>
                <a:schemeClr val="dk1"/>
              </a:buClr>
              <a:buSzPct val="100000"/>
              <a:buFont typeface="Arial"/>
              <a:buChar char="●"/>
            </a:pPr>
            <a:r>
              <a:rPr sz="1800" lang="es">
                <a:solidFill>
                  <a:schemeClr val="dk1"/>
                </a:solidFill>
              </a:rPr>
              <a:t>Create and Edit content, Edit “Social Publishing” Options </a:t>
            </a:r>
          </a:p>
          <a:p>
            <a:pPr rtl="0" lvl="0" indent="-342900" marL="457200">
              <a:buClr>
                <a:schemeClr val="dk1"/>
              </a:buClr>
              <a:buSzPct val="100000"/>
              <a:buFont typeface="Arial"/>
              <a:buChar char="●"/>
            </a:pPr>
            <a:r>
              <a:rPr sz="1800" lang="es">
                <a:solidFill>
                  <a:schemeClr val="dk1"/>
                </a:solidFill>
              </a:rPr>
              <a:t>Create and Edit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a:t>
            </a:r>
          </a:p>
          <a:p>
            <a:r>
              <a:t/>
            </a:r>
          </a:p>
          <a:p>
            <a:r>
              <a:t/>
            </a:r>
          </a:p>
        </p:txBody>
      </p:sp>
      <p:pic>
        <p:nvPicPr>
          <p:cNvPr id="199" name="Shape 199"/>
          <p:cNvPicPr preferRelativeResize="0"/>
          <p:nvPr/>
        </p:nvPicPr>
        <p:blipFill>
          <a:blip r:embed="rId3"/>
          <a:stretch>
            <a:fillRect/>
          </a:stretch>
        </p:blipFill>
        <p:spPr>
          <a:xfrm>
            <a:off y="3129350" x="308925"/>
            <a:ext cy="3054650" cx="5205274"/>
          </a:xfrm>
          <a:prstGeom prst="rect">
            <a:avLst/>
          </a:prstGeom>
          <a:noFill/>
          <a:ln>
            <a:noFill/>
          </a:ln>
        </p:spPr>
      </p:pic>
      <p:pic>
        <p:nvPicPr>
          <p:cNvPr id="200" name="Shape 200"/>
          <p:cNvPicPr preferRelativeResize="0"/>
          <p:nvPr/>
        </p:nvPicPr>
        <p:blipFill>
          <a:blip r:embed="rId4"/>
          <a:stretch>
            <a:fillRect/>
          </a:stretch>
        </p:blipFill>
        <p:spPr>
          <a:xfrm>
            <a:off y="4156575" x="3954150"/>
            <a:ext cy="2494700" cx="49618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06" name="Shape 206"/>
          <p:cNvSpPr txBox="1"/>
          <p:nvPr/>
        </p:nvSpPr>
        <p:spPr>
          <a:xfrm>
            <a:off y="158002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Editor:</a:t>
            </a:r>
          </a:p>
          <a:p>
            <a:r>
              <a:t/>
            </a:r>
          </a:p>
          <a:p>
            <a:r>
              <a:t/>
            </a:r>
          </a:p>
        </p:txBody>
      </p:sp>
      <p:pic>
        <p:nvPicPr>
          <p:cNvPr id="207" name="Shape 207"/>
          <p:cNvPicPr preferRelativeResize="0"/>
          <p:nvPr/>
        </p:nvPicPr>
        <p:blipFill>
          <a:blip r:embed="rId3"/>
          <a:stretch>
            <a:fillRect/>
          </a:stretch>
        </p:blipFill>
        <p:spPr>
          <a:xfrm>
            <a:off y="2116101" x="227999"/>
            <a:ext cy="2420949" cx="5740524"/>
          </a:xfrm>
          <a:prstGeom prst="rect">
            <a:avLst/>
          </a:prstGeom>
          <a:noFill/>
          <a:ln>
            <a:noFill/>
          </a:ln>
        </p:spPr>
      </p:pic>
      <p:pic>
        <p:nvPicPr>
          <p:cNvPr id="208" name="Shape 208"/>
          <p:cNvPicPr preferRelativeResize="0"/>
          <p:nvPr/>
        </p:nvPicPr>
        <p:blipFill>
          <a:blip r:embed="rId4"/>
          <a:stretch>
            <a:fillRect/>
          </a:stretch>
        </p:blipFill>
        <p:spPr>
          <a:xfrm>
            <a:off y="4410699" x="4107450"/>
            <a:ext cy="2276899" cx="46031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14" name="Shape 214"/>
          <p:cNvSpPr txBox="1"/>
          <p:nvPr/>
        </p:nvSpPr>
        <p:spPr>
          <a:xfrm>
            <a:off y="1580000" x="1036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Publishers:</a:t>
            </a:r>
          </a:p>
          <a:p>
            <a:pPr rtl="0" lvl="0" indent="-342900" marL="457200">
              <a:buClr>
                <a:schemeClr val="dk1"/>
              </a:buClr>
              <a:buSzPct val="100000"/>
              <a:buFont typeface="Arial"/>
              <a:buChar char="●"/>
            </a:pPr>
            <a:r>
              <a:rPr sz="1800" lang="es">
                <a:solidFill>
                  <a:schemeClr val="dk1"/>
                </a:solidFill>
              </a:rPr>
              <a:t>Create, Edit and Edit State content, Edit “Social Publishing” Options </a:t>
            </a:r>
          </a:p>
          <a:p>
            <a:pPr rtl="0" lvl="0" indent="-342900" marL="457200">
              <a:buClr>
                <a:schemeClr val="dk1"/>
              </a:buClr>
              <a:buSzPct val="100000"/>
              <a:buFont typeface="Arial"/>
              <a:buChar char="●"/>
            </a:pPr>
            <a:r>
              <a:rPr sz="1800" lang="es">
                <a:solidFill>
                  <a:schemeClr val="dk1"/>
                </a:solidFill>
              </a:rPr>
              <a:t>Create, Edit and Publish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and Publish</a:t>
            </a:r>
          </a:p>
          <a:p>
            <a:r>
              <a:t/>
            </a:r>
          </a:p>
        </p:txBody>
      </p:sp>
      <p:pic>
        <p:nvPicPr>
          <p:cNvPr id="215" name="Shape 215"/>
          <p:cNvPicPr preferRelativeResize="0"/>
          <p:nvPr/>
        </p:nvPicPr>
        <p:blipFill>
          <a:blip r:embed="rId3"/>
          <a:stretch>
            <a:fillRect/>
          </a:stretch>
        </p:blipFill>
        <p:spPr>
          <a:xfrm>
            <a:off y="3014600" x="103600"/>
            <a:ext cy="3286899" cx="3899175"/>
          </a:xfrm>
          <a:prstGeom prst="rect">
            <a:avLst/>
          </a:prstGeom>
          <a:noFill/>
          <a:ln>
            <a:noFill/>
          </a:ln>
        </p:spPr>
      </p:pic>
      <p:pic>
        <p:nvPicPr>
          <p:cNvPr id="216" name="Shape 216"/>
          <p:cNvPicPr preferRelativeResize="0"/>
          <p:nvPr/>
        </p:nvPicPr>
        <p:blipFill>
          <a:blip r:embed="rId4"/>
          <a:stretch>
            <a:fillRect/>
          </a:stretch>
        </p:blipFill>
        <p:spPr>
          <a:xfrm>
            <a:off y="4018925" x="3938724"/>
            <a:ext cy="2436475" cx="48528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22" name="Shape 222"/>
          <p:cNvSpPr txBox="1"/>
          <p:nvPr/>
        </p:nvSpPr>
        <p:spPr>
          <a:xfrm>
            <a:off y="1580000" x="1036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Publishers:</a:t>
            </a:r>
          </a:p>
          <a:p>
            <a:r>
              <a:t/>
            </a:r>
          </a:p>
        </p:txBody>
      </p:sp>
      <p:pic>
        <p:nvPicPr>
          <p:cNvPr id="223" name="Shape 223"/>
          <p:cNvPicPr preferRelativeResize="0"/>
          <p:nvPr/>
        </p:nvPicPr>
        <p:blipFill>
          <a:blip r:embed="rId3"/>
          <a:stretch>
            <a:fillRect/>
          </a:stretch>
        </p:blipFill>
        <p:spPr>
          <a:xfrm>
            <a:off y="2231625" x="263375"/>
            <a:ext cy="2180749" cx="5142475"/>
          </a:xfrm>
          <a:prstGeom prst="rect">
            <a:avLst/>
          </a:prstGeom>
          <a:noFill/>
          <a:ln>
            <a:noFill/>
          </a:ln>
        </p:spPr>
      </p:pic>
      <p:pic>
        <p:nvPicPr>
          <p:cNvPr id="224" name="Shape 224"/>
          <p:cNvPicPr preferRelativeResize="0"/>
          <p:nvPr/>
        </p:nvPicPr>
        <p:blipFill>
          <a:blip r:embed="rId4"/>
          <a:stretch>
            <a:fillRect/>
          </a:stretch>
        </p:blipFill>
        <p:spPr>
          <a:xfrm>
            <a:off y="4273924" x="4062450"/>
            <a:ext cy="2243149" cx="472914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30" name="Shape 230"/>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Managers: </a:t>
            </a:r>
          </a:p>
          <a:p>
            <a:pPr rtl="0" lvl="0" indent="-342900" marL="457200">
              <a:buClr>
                <a:schemeClr val="dk1"/>
              </a:buClr>
              <a:buSzPct val="100000"/>
              <a:buFont typeface="Arial"/>
              <a:buChar char="●"/>
            </a:pPr>
            <a:r>
              <a:rPr sz="1800" lang="es">
                <a:solidFill>
                  <a:schemeClr val="dk1"/>
                </a:solidFill>
              </a:rPr>
              <a:t>Create, Edit and Edit State content, Edit “Social Publishing” Options </a:t>
            </a:r>
          </a:p>
          <a:p>
            <a:pPr rtl="0" lvl="0" indent="-342900" marL="457200">
              <a:buClr>
                <a:schemeClr val="dk1"/>
              </a:buClr>
              <a:buSzPct val="100000"/>
              <a:buFont typeface="Arial"/>
              <a:buChar char="●"/>
            </a:pPr>
            <a:r>
              <a:rPr sz="1800" lang="es">
                <a:solidFill>
                  <a:schemeClr val="dk1"/>
                </a:solidFill>
              </a:rPr>
              <a:t>Create, Edit, Publish and Delete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Publish and Delete</a:t>
            </a:r>
          </a:p>
          <a:p>
            <a:r>
              <a:t/>
            </a:r>
          </a:p>
          <a:p>
            <a:r>
              <a:t/>
            </a:r>
          </a:p>
          <a:p>
            <a:r>
              <a:t/>
            </a:r>
          </a:p>
        </p:txBody>
      </p:sp>
      <p:pic>
        <p:nvPicPr>
          <p:cNvPr id="231" name="Shape 231"/>
          <p:cNvPicPr preferRelativeResize="0"/>
          <p:nvPr/>
        </p:nvPicPr>
        <p:blipFill>
          <a:blip r:embed="rId3"/>
          <a:stretch>
            <a:fillRect/>
          </a:stretch>
        </p:blipFill>
        <p:spPr>
          <a:xfrm>
            <a:off y="3315225" x="1104900"/>
            <a:ext cy="3162300" cx="69342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
        <p:nvSpPr>
          <p:cNvPr id="236" name="Shape 23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37" name="Shape 237"/>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Managers: </a:t>
            </a:r>
          </a:p>
          <a:p>
            <a:r>
              <a:t/>
            </a:r>
          </a:p>
          <a:p>
            <a:r>
              <a:t/>
            </a:r>
          </a:p>
        </p:txBody>
      </p:sp>
      <p:pic>
        <p:nvPicPr>
          <p:cNvPr id="238" name="Shape 238"/>
          <p:cNvPicPr preferRelativeResize="0"/>
          <p:nvPr/>
        </p:nvPicPr>
        <p:blipFill>
          <a:blip r:embed="rId3"/>
          <a:stretch>
            <a:fillRect/>
          </a:stretch>
        </p:blipFill>
        <p:spPr>
          <a:xfrm>
            <a:off y="2453150" x="292549"/>
            <a:ext cy="2350799" cx="5724250"/>
          </a:xfrm>
          <a:prstGeom prst="rect">
            <a:avLst/>
          </a:prstGeom>
          <a:noFill/>
          <a:ln>
            <a:noFill/>
          </a:ln>
        </p:spPr>
      </p:pic>
      <p:pic>
        <p:nvPicPr>
          <p:cNvPr id="239" name="Shape 239"/>
          <p:cNvPicPr preferRelativeResize="0"/>
          <p:nvPr/>
        </p:nvPicPr>
        <p:blipFill>
          <a:blip r:embed="rId4"/>
          <a:stretch>
            <a:fillRect/>
          </a:stretch>
        </p:blipFill>
        <p:spPr>
          <a:xfrm>
            <a:off y="4052297" x="3391224"/>
            <a:ext cy="2499249" cx="54638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Front-end Social Management Team</a:t>
            </a:r>
          </a:p>
        </p:txBody>
      </p:sp>
      <p:sp>
        <p:nvSpPr>
          <p:cNvPr id="245" name="Shape 245"/>
          <p:cNvSpPr txBox="1"/>
          <p:nvPr/>
        </p:nvSpPr>
        <p:spPr>
          <a:xfrm>
            <a:off y="156457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Administrators and Super Users: </a:t>
            </a:r>
          </a:p>
          <a:p>
            <a:pPr rtl="0" lvl="0" indent="-342900" marL="457200">
              <a:buClr>
                <a:schemeClr val="dk1"/>
              </a:buClr>
              <a:buSzPct val="100000"/>
              <a:buFont typeface="Arial"/>
              <a:buChar char="●"/>
            </a:pPr>
            <a:r>
              <a:rPr sz="1800" lang="es">
                <a:solidFill>
                  <a:schemeClr val="dk1"/>
                </a:solidFill>
              </a:rPr>
              <a:t>Create, Edit and Edit State content, Edit “Social Publishing” Options </a:t>
            </a:r>
          </a:p>
          <a:p>
            <a:pPr rtl="0" lvl="0" indent="-342900" marL="457200">
              <a:buClr>
                <a:schemeClr val="dk1"/>
              </a:buClr>
              <a:buSzPct val="100000"/>
              <a:buFont typeface="Arial"/>
              <a:buChar char="●"/>
            </a:pPr>
            <a:r>
              <a:rPr sz="1800" lang="es">
                <a:solidFill>
                  <a:schemeClr val="dk1"/>
                </a:solidFill>
              </a:rPr>
              <a:t>Create, Edit, Publish and Delete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Publish and Delete</a:t>
            </a:r>
          </a:p>
          <a:p>
            <a:pPr rtl="0" lvl="0" indent="-342900" marL="457200">
              <a:buClr>
                <a:schemeClr val="dk1"/>
              </a:buClr>
              <a:buSzPct val="100000"/>
              <a:buFont typeface="Arial"/>
              <a:buChar char="●"/>
            </a:pPr>
            <a:r>
              <a:rPr sz="1800" lang="es">
                <a:solidFill>
                  <a:schemeClr val="dk1"/>
                </a:solidFill>
              </a:rPr>
              <a:t>Access Administration Interface, Feeds and Virtual Media Manager</a:t>
            </a:r>
          </a:p>
          <a:p>
            <a:r>
              <a:t/>
            </a:r>
          </a:p>
          <a:p>
            <a:r>
              <a:t/>
            </a:r>
          </a:p>
          <a:p>
            <a:r>
              <a:t/>
            </a:r>
          </a:p>
        </p:txBody>
      </p:sp>
      <p:pic>
        <p:nvPicPr>
          <p:cNvPr id="246" name="Shape 246"/>
          <p:cNvPicPr preferRelativeResize="0"/>
          <p:nvPr/>
        </p:nvPicPr>
        <p:blipFill>
          <a:blip r:embed="rId3"/>
          <a:stretch>
            <a:fillRect/>
          </a:stretch>
        </p:blipFill>
        <p:spPr>
          <a:xfrm>
            <a:off y="3348450" x="1498250"/>
            <a:ext cy="3326074" cx="64718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Conclusion</a:t>
            </a:r>
          </a:p>
        </p:txBody>
      </p:sp>
      <p:sp>
        <p:nvSpPr>
          <p:cNvPr id="252" name="Shape 252"/>
          <p:cNvSpPr txBox="1"/>
          <p:nvPr/>
        </p:nvSpPr>
        <p:spPr>
          <a:xfrm>
            <a:off y="1734475" x="167050"/>
            <a:ext cy="4701300" cx="8687999"/>
          </a:xfrm>
          <a:prstGeom prst="rect">
            <a:avLst/>
          </a:prstGeom>
        </p:spPr>
        <p:txBody>
          <a:bodyPr bIns="91425" rIns="91425" lIns="91425" tIns="91425" anchor="t" anchorCtr="0">
            <a:noAutofit/>
          </a:bodyPr>
          <a:lstStyle/>
          <a:p>
            <a:pPr rtl="0" lvl="0">
              <a:buNone/>
            </a:pPr>
            <a:r>
              <a:rPr sz="2200" lang="es">
                <a:solidFill>
                  <a:schemeClr val="dk1"/>
                </a:solidFill>
              </a:rPr>
              <a:t>In this presentation, we have shown the new features available in Joomla for </a:t>
            </a:r>
            <a:r>
              <a:rPr u="sng" sz="2200" lang="es">
                <a:solidFill>
                  <a:schemeClr val="dk1"/>
                </a:solidFill>
              </a:rPr>
              <a:t>full social content management</a:t>
            </a:r>
            <a:r>
              <a:rPr sz="2200" lang="es">
                <a:solidFill>
                  <a:schemeClr val="dk1"/>
                </a:solidFill>
              </a:rPr>
              <a:t>:</a:t>
            </a:r>
          </a:p>
          <a:p>
            <a:r>
              <a:t/>
            </a:r>
          </a:p>
          <a:p>
            <a:pPr rtl="0" lvl="0" indent="-368300" marL="457200">
              <a:buClr>
                <a:srgbClr val="000000"/>
              </a:buClr>
              <a:buSzPct val="100000"/>
              <a:buFont typeface="Arial"/>
              <a:buChar char="●"/>
            </a:pPr>
            <a:r>
              <a:rPr b="1" sz="2200" lang="es">
                <a:solidFill>
                  <a:schemeClr val="dk1"/>
                </a:solidFill>
              </a:rPr>
              <a:t>Social Publishing Management</a:t>
            </a:r>
            <a:r>
              <a:rPr sz="2200" lang="es">
                <a:solidFill>
                  <a:schemeClr val="dk1"/>
                </a:solidFill>
              </a:rPr>
              <a:t>: New tools to create, edit, schedule, and repeat posts.</a:t>
            </a:r>
          </a:p>
          <a:p>
            <a:pPr rtl="0" lvl="0" indent="-368300" marL="457200">
              <a:buClr>
                <a:srgbClr val="000000"/>
              </a:buClr>
              <a:buSzPct val="100000"/>
              <a:buFont typeface="Arial"/>
              <a:buChar char="●"/>
            </a:pPr>
            <a:r>
              <a:rPr b="1" sz="2200" lang="es">
                <a:solidFill>
                  <a:schemeClr val="dk1"/>
                </a:solidFill>
              </a:rPr>
              <a:t>Virtual Social Media Manager</a:t>
            </a:r>
            <a:r>
              <a:rPr sz="2200" lang="es">
                <a:solidFill>
                  <a:schemeClr val="dk1"/>
                </a:solidFill>
              </a:rPr>
              <a:t>: High-level virtual assistant to manage when Posts are published, and evergreen posts support (re-publishing).</a:t>
            </a:r>
          </a:p>
          <a:p>
            <a:pPr rtl="0" lvl="0" indent="-368300" marL="457200">
              <a:buClr>
                <a:srgbClr val="000000"/>
              </a:buClr>
              <a:buSzPct val="100000"/>
              <a:buFont typeface="Arial"/>
              <a:buChar char="●"/>
            </a:pPr>
            <a:r>
              <a:rPr b="1" sz="2200" lang="es">
                <a:solidFill>
                  <a:schemeClr val="dk1"/>
                </a:solidFill>
              </a:rPr>
              <a:t>Jootool - Front-end Social Management Team</a:t>
            </a:r>
            <a:r>
              <a:rPr sz="2200" lang="es">
                <a:solidFill>
                  <a:schemeClr val="dk1"/>
                </a:solidFill>
              </a:rPr>
              <a:t>: Front-end team tool to configure channels, browse, manage content requests and posts.</a:t>
            </a:r>
          </a:p>
          <a:p>
            <a:r>
              <a:t/>
            </a:r>
          </a:p>
          <a:p>
            <a:r>
              <a:t/>
            </a:r>
          </a:p>
          <a:p>
            <a:r>
              <a:t/>
            </a:r>
          </a:p>
          <a:p>
            <a:r>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y="0" x="0"/>
          <a:ext cy="0" cx="0"/>
          <a:chOff y="0" x="0"/>
          <a:chExt cy="0" cx="0"/>
        </a:xfrm>
      </p:grpSpPr>
      <p:pic>
        <p:nvPicPr>
          <p:cNvPr id="257" name="Shape 257"/>
          <p:cNvPicPr preferRelativeResize="0"/>
          <p:nvPr/>
        </p:nvPicPr>
        <p:blipFill>
          <a:blip r:embed="rId3"/>
          <a:stretch>
            <a:fillRect/>
          </a:stretch>
        </p:blipFill>
        <p:spPr>
          <a:xfrm>
            <a:off y="5408500" x="7694475"/>
            <a:ext cy="1219200" cx="1219200"/>
          </a:xfrm>
          <a:prstGeom prst="rect">
            <a:avLst/>
          </a:prstGeom>
          <a:noFill/>
          <a:ln>
            <a:noFill/>
          </a:ln>
        </p:spPr>
      </p:pic>
      <p:sp>
        <p:nvSpPr>
          <p:cNvPr id="258" name="Shape 258"/>
          <p:cNvSpPr txBox="1"/>
          <p:nvPr>
            <p:ph type="title"/>
          </p:nvPr>
        </p:nvSpPr>
        <p:spPr>
          <a:xfrm>
            <a:off y="462969" x="179800"/>
            <a:ext cy="580499" cx="8229600"/>
          </a:xfrm>
          <a:prstGeom prst="rect">
            <a:avLst/>
          </a:prstGeom>
        </p:spPr>
        <p:txBody>
          <a:bodyPr bIns="91425" rIns="91425" lIns="91425" tIns="91425" anchor="b" anchorCtr="0">
            <a:noAutofit/>
          </a:bodyPr>
          <a:lstStyle/>
          <a:p>
            <a:pPr rtl="0" lvl="0">
              <a:buNone/>
            </a:pPr>
            <a:r>
              <a:rPr sz="3000" lang="es"/>
              <a:t>One last word</a:t>
            </a:r>
          </a:p>
        </p:txBody>
      </p:sp>
      <p:sp>
        <p:nvSpPr>
          <p:cNvPr id="259" name="Shape 259"/>
          <p:cNvSpPr txBox="1"/>
          <p:nvPr/>
        </p:nvSpPr>
        <p:spPr>
          <a:xfrm>
            <a:off y="1786800" x="576000"/>
            <a:ext cy="3284399" cx="8110799"/>
          </a:xfrm>
          <a:prstGeom prst="rect">
            <a:avLst/>
          </a:prstGeom>
          <a:noFill/>
        </p:spPr>
        <p:txBody>
          <a:bodyPr bIns="91425" rIns="91425" lIns="91425" tIns="91425" anchor="t" anchorCtr="0">
            <a:noAutofit/>
          </a:bodyPr>
          <a:lstStyle/>
          <a:p>
            <a:pPr rtl="0" lvl="0">
              <a:buNone/>
            </a:pPr>
            <a:r>
              <a:rPr sz="3000" lang="es"/>
              <a:t>We love your feedback, it's our way to improve.</a:t>
            </a:r>
          </a:p>
          <a:p>
            <a:r>
              <a:t/>
            </a:r>
          </a:p>
          <a:p>
            <a:pPr rtl="0" lvl="0">
              <a:buNone/>
            </a:pPr>
            <a:r>
              <a:rPr sz="3000" lang="es"/>
              <a:t>This presentation was created with your help.</a:t>
            </a:r>
          </a:p>
          <a:p>
            <a:r>
              <a:t/>
            </a:r>
          </a:p>
          <a:p>
            <a:pPr rtl="0" lvl="0">
              <a:buClr>
                <a:srgbClr val="000000"/>
              </a:buClr>
              <a:buSzPct val="36666"/>
              <a:buFont typeface="Arial"/>
              <a:buNone/>
            </a:pPr>
            <a:r>
              <a:rPr sz="3000" lang="es"/>
              <a:t>Please post a rating and a review at the #JED</a:t>
            </a:r>
          </a:p>
          <a:p>
            <a:pPr rtl="0" lvl="0">
              <a:buClr>
                <a:srgbClr val="000000"/>
              </a:buClr>
              <a:buSzPct val="36666"/>
              <a:buFont typeface="Arial"/>
              <a:buNone/>
            </a:pPr>
            <a:r>
              <a:rPr sz="3000" lang="es"/>
              <a:t>It really helps ;-)</a:t>
            </a:r>
          </a:p>
          <a:p>
            <a:r>
              <a:t/>
            </a:r>
          </a:p>
        </p:txBody>
      </p:sp>
      <p:sp>
        <p:nvSpPr>
          <p:cNvPr id="260" name="Shape 260"/>
          <p:cNvSpPr txBox="1"/>
          <p:nvPr/>
        </p:nvSpPr>
        <p:spPr>
          <a:xfrm>
            <a:off y="5198250" x="519300"/>
            <a:ext cy="1328700" cx="8167500"/>
          </a:xfrm>
          <a:prstGeom prst="rect">
            <a:avLst/>
          </a:prstGeom>
          <a:noFill/>
        </p:spPr>
        <p:txBody>
          <a:bodyPr bIns="91425" rIns="91425" lIns="91425" tIns="91425" anchor="t" anchorCtr="0">
            <a:noAutofit/>
          </a:bodyPr>
          <a:lstStyle/>
          <a:p>
            <a:pPr algn="ctr" rtl="0" lvl="0">
              <a:buNone/>
            </a:pPr>
            <a:r>
              <a:rPr lang="es"/>
              <a:t>Support: </a:t>
            </a:r>
            <a:r>
              <a:rPr u="sng" lang="es">
                <a:solidFill>
                  <a:srgbClr val="185DA2"/>
                </a:solidFill>
                <a:hlinkClick r:id="rId4"/>
              </a:rPr>
              <a:t>http://support.extly.com</a:t>
            </a:r>
            <a:br>
              <a:rPr lang="es"/>
            </a:br>
            <a:r>
              <a:rPr lang="es"/>
              <a:t>Community Forum Support: </a:t>
            </a:r>
            <a:r>
              <a:rPr u="sng" lang="es">
                <a:solidFill>
                  <a:srgbClr val="185DA2"/>
                </a:solidFill>
                <a:hlinkClick r:id="rId5"/>
              </a:rPr>
              <a:t>http://www.extly.com/forum/index.html</a:t>
            </a:r>
          </a:p>
          <a:p>
            <a:r>
              <a:t/>
            </a:r>
          </a:p>
          <a:p>
            <a:pPr algn="ctr" rtl="0" lvl="0">
              <a:buNone/>
            </a:pPr>
            <a:r>
              <a:rPr lang="es"/>
              <a:t>Twitter </a:t>
            </a:r>
            <a:r>
              <a:rPr u="sng" lang="es">
                <a:solidFill>
                  <a:srgbClr val="185DA2"/>
                </a:solidFill>
                <a:hlinkClick r:id="rId6"/>
              </a:rPr>
              <a:t>@extly</a:t>
            </a:r>
          </a:p>
          <a:p>
            <a:pPr algn="ctr" rtl="0" lvl="0">
              <a:buNone/>
            </a:pPr>
            <a:r>
              <a:rPr lang="es"/>
              <a:t>Facebook </a:t>
            </a:r>
            <a:r>
              <a:rPr u="sng" lang="es">
                <a:solidFill>
                  <a:srgbClr val="185DA2"/>
                </a:solidFill>
                <a:hlinkClick r:id="rId7"/>
              </a:rPr>
              <a:t>facebook.com/extly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idx="1" type="body"/>
          </p:nvPr>
        </p:nvSpPr>
        <p:spPr>
          <a:xfrm>
            <a:off y="1669775" x="457200"/>
            <a:ext cy="4593300" cx="8229600"/>
          </a:xfrm>
          <a:prstGeom prst="rect">
            <a:avLst/>
          </a:prstGeom>
        </p:spPr>
        <p:txBody>
          <a:bodyPr bIns="91425" rIns="91425" lIns="91425" tIns="91425" anchor="t" anchorCtr="0">
            <a:noAutofit/>
          </a:bodyPr>
          <a:lstStyle/>
          <a:p>
            <a:pPr rtl="0" lvl="0" indent="-368300" marL="457200">
              <a:lnSpc>
                <a:spcPct val="150000"/>
              </a:lnSpc>
              <a:buClr>
                <a:schemeClr val="dk1"/>
              </a:buClr>
              <a:buSzPct val="100000"/>
              <a:buFont typeface="Courier New"/>
              <a:buChar char="o"/>
            </a:pPr>
            <a:r>
              <a:rPr sz="2200" lang="es"/>
              <a:t>AutoTweetNG Joocial v7.1, or superior</a:t>
            </a:r>
          </a:p>
          <a:p>
            <a:pPr rtl="0" lvl="0" indent="-368300" marL="457200">
              <a:lnSpc>
                <a:spcPct val="150000"/>
              </a:lnSpc>
              <a:buClr>
                <a:schemeClr val="dk1"/>
              </a:buClr>
              <a:buSzPct val="100000"/>
              <a:buFont typeface="Courier New"/>
              <a:buChar char="o"/>
            </a:pPr>
            <a:r>
              <a:rPr sz="2200" lang="es"/>
              <a:t>K2 v2.6, or superior</a:t>
            </a:r>
          </a:p>
          <a:p>
            <a:pPr rtl="0" lvl="0" indent="-368300" marL="457200">
              <a:lnSpc>
                <a:spcPct val="150000"/>
              </a:lnSpc>
              <a:buClr>
                <a:schemeClr val="dk1"/>
              </a:buClr>
              <a:buSzPct val="100000"/>
              <a:buFont typeface="Courier New"/>
              <a:buChar char="o"/>
            </a:pPr>
            <a:r>
              <a:rPr sz="2200" lang="es"/>
              <a:t>System requirements: </a:t>
            </a:r>
          </a:p>
          <a:p>
            <a:pPr rtl="0" lvl="0">
              <a:lnSpc>
                <a:spcPct val="100000"/>
              </a:lnSpc>
              <a:buNone/>
            </a:pPr>
            <a:r>
              <a:rPr sz="2200" lang="es"/>
              <a:t>        - Joomla 2.5 / Joomla 3</a:t>
            </a:r>
          </a:p>
          <a:p>
            <a:pPr rtl="0" lvl="0">
              <a:lnSpc>
                <a:spcPct val="100000"/>
              </a:lnSpc>
              <a:buNone/>
            </a:pPr>
            <a:r>
              <a:rPr sz="2200" lang="es"/>
              <a:t>        -  PHP 5.3, or superior</a:t>
            </a:r>
          </a:p>
          <a:p>
            <a:pPr rtl="0" lvl="0">
              <a:lnSpc>
                <a:spcPct val="100000"/>
              </a:lnSpc>
              <a:buNone/>
            </a:pPr>
            <a:r>
              <a:rPr sz="2200" lang="es"/>
              <a:t>        -  MySQL 5.5, or superior (recommended)</a:t>
            </a:r>
          </a:p>
          <a:p>
            <a:pPr rtl="0" lvl="0">
              <a:lnSpc>
                <a:spcPct val="100000"/>
              </a:lnSpc>
              <a:buNone/>
            </a:pPr>
            <a:r>
              <a:rPr sz="1800" lang="es"/>
              <a:t>Recommended tutorials:</a:t>
            </a:r>
          </a:p>
          <a:p>
            <a:pPr rtl="0" lvl="1" indent="-342900" marL="914400">
              <a:lnSpc>
                <a:spcPct val="100000"/>
              </a:lnSpc>
              <a:buClr>
                <a:schemeClr val="dk1"/>
              </a:buClr>
              <a:buSzPct val="100000"/>
              <a:buFont typeface="Courier New"/>
              <a:buChar char="o"/>
            </a:pPr>
            <a:r>
              <a:rPr u="sng" sz="1800" lang="es">
                <a:solidFill>
                  <a:schemeClr val="hlink"/>
                </a:solidFill>
                <a:hlinkClick r:id="rId3"/>
              </a:rPr>
              <a:t>Joocial - Full Social Content Management in Joomla</a:t>
            </a:r>
          </a:p>
          <a:p>
            <a:pPr rtl="0" lvl="1" indent="-342900" marL="914400">
              <a:lnSpc>
                <a:spcPct val="100000"/>
              </a:lnSpc>
              <a:buClr>
                <a:schemeClr val="dk1"/>
              </a:buClr>
              <a:buSzPct val="100000"/>
              <a:buFont typeface="Courier New"/>
              <a:buChar char="o"/>
            </a:pPr>
            <a:r>
              <a:rPr u="sng" sz="1800" lang="es">
                <a:solidFill>
                  <a:schemeClr val="hlink"/>
                </a:solidFill>
                <a:hlinkClick r:id="rId4"/>
              </a:rPr>
              <a:t>How to AutoTweet from Joomla in 5 minutes</a:t>
            </a:r>
          </a:p>
          <a:p>
            <a:pPr rtl="0" lvl="1" indent="-342900" marL="914400">
              <a:lnSpc>
                <a:spcPct val="100000"/>
              </a:lnSpc>
              <a:buClr>
                <a:schemeClr val="dk1"/>
              </a:buClr>
              <a:buSzPct val="100000"/>
              <a:buFont typeface="Courier New"/>
              <a:buChar char="o"/>
            </a:pPr>
            <a:r>
              <a:rPr u="sng" sz="1800" lang="es">
                <a:solidFill>
                  <a:schemeClr val="hlink"/>
                </a:solidFill>
                <a:hlinkClick r:id="rId5"/>
              </a:rPr>
              <a:t>How to AutoTweet from Your Own Facebook App</a:t>
            </a:r>
          </a:p>
          <a:p>
            <a:pPr rtl="0" lvl="1" indent="-342900" marL="914400">
              <a:lnSpc>
                <a:spcPct val="100000"/>
              </a:lnSpc>
              <a:buClr>
                <a:schemeClr val="dk1"/>
              </a:buClr>
              <a:buSzPct val="100000"/>
              <a:buFont typeface="Courier New"/>
              <a:buChar char="o"/>
            </a:pPr>
            <a:r>
              <a:rPr u="sng" sz="1800" lang="es">
                <a:solidFill>
                  <a:schemeClr val="hlink"/>
                </a:solidFill>
                <a:hlinkClick r:id="rId6"/>
              </a:rPr>
              <a:t>Improve your social streams with RSS Feeds</a:t>
            </a:r>
          </a:p>
          <a:p>
            <a:pPr rtl="0" lvl="1" indent="-342900" marL="914400">
              <a:lnSpc>
                <a:spcPct val="100000"/>
              </a:lnSpc>
              <a:buClr>
                <a:schemeClr val="dk1"/>
              </a:buClr>
              <a:buSzPct val="100000"/>
              <a:buFont typeface="Courier New"/>
              <a:buChar char="o"/>
            </a:pPr>
            <a:r>
              <a:rPr u="sng" sz="1800" lang="es">
                <a:solidFill>
                  <a:schemeClr val="hlink"/>
                </a:solidFill>
                <a:hlinkClick r:id="rId7"/>
              </a:rPr>
              <a:t>Publishing to Google+ Profiles and Pages</a:t>
            </a:r>
          </a:p>
          <a:p>
            <a:r>
              <a:t/>
            </a:r>
          </a:p>
        </p:txBody>
      </p:sp>
      <p:pic>
        <p:nvPicPr>
          <p:cNvPr id="53" name="Shape 53"/>
          <p:cNvPicPr preferRelativeResize="0"/>
          <p:nvPr/>
        </p:nvPicPr>
        <p:blipFill>
          <a:blip r:embed="rId8"/>
          <a:stretch>
            <a:fillRect/>
          </a:stretch>
        </p:blipFill>
        <p:spPr>
          <a:xfrm>
            <a:off y="5531250" x="7787075"/>
            <a:ext cy="1219200" cx="1219200"/>
          </a:xfrm>
          <a:prstGeom prst="rect">
            <a:avLst/>
          </a:prstGeom>
          <a:noFill/>
          <a:ln>
            <a:noFill/>
          </a:ln>
        </p:spPr>
      </p:pic>
      <p:sp>
        <p:nvSpPr>
          <p:cNvPr id="54" name="Shape 5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Prerequisites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pic>
        <p:nvPicPr>
          <p:cNvPr id="59" name="Shape 59"/>
          <p:cNvPicPr preferRelativeResize="0"/>
          <p:nvPr/>
        </p:nvPicPr>
        <p:blipFill>
          <a:blip r:embed="rId3"/>
          <a:stretch>
            <a:fillRect/>
          </a:stretch>
        </p:blipFill>
        <p:spPr>
          <a:xfrm>
            <a:off y="5531250" x="7787075"/>
            <a:ext cy="1219200" cx="1219200"/>
          </a:xfrm>
          <a:prstGeom prst="rect">
            <a:avLst/>
          </a:prstGeom>
          <a:noFill/>
          <a:ln>
            <a:noFill/>
          </a:ln>
        </p:spPr>
      </p:pic>
      <p:sp>
        <p:nvSpPr>
          <p:cNvPr id="60" name="Shape 60"/>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What’s new</a:t>
            </a:r>
          </a:p>
        </p:txBody>
      </p:sp>
      <p:sp>
        <p:nvSpPr>
          <p:cNvPr id="61" name="Shape 61"/>
          <p:cNvSpPr txBox="1"/>
          <p:nvPr/>
        </p:nvSpPr>
        <p:spPr>
          <a:xfrm>
            <a:off y="1666000" x="399375"/>
            <a:ext cy="5084400" cx="7211699"/>
          </a:xfrm>
          <a:prstGeom prst="rect">
            <a:avLst/>
          </a:prstGeom>
        </p:spPr>
        <p:txBody>
          <a:bodyPr bIns="91425" rIns="91425" lIns="91425" tIns="91425" anchor="t" anchorCtr="0">
            <a:noAutofit/>
          </a:bodyPr>
          <a:lstStyle/>
          <a:p>
            <a:pPr rtl="0" lvl="0" indent="-368300" marL="457200">
              <a:buClr>
                <a:srgbClr val="000000"/>
              </a:buClr>
              <a:buSzPct val="100000"/>
              <a:buFont typeface="Arial"/>
              <a:buChar char="●"/>
            </a:pPr>
            <a:r>
              <a:rPr b="1" sz="2200" lang="es"/>
              <a:t>
</a:t>
            </a:r>
            <a:r>
              <a:rPr sz="2200" lang="es"/>
              <a:t>Social Publishing Management</a:t>
            </a:r>
            <a:br>
              <a:rPr sz="1800" lang="es"/>
            </a:br>
            <a:r>
              <a:rPr sz="1800" lang="es"/>
              <a:t>New tools to create, edit, schedule, and repeat posts.</a:t>
            </a:r>
          </a:p>
          <a:p>
            <a:pPr rtl="0" lvl="0" indent="-368300" marL="457200">
              <a:buClr>
                <a:srgbClr val="000000"/>
              </a:buClr>
              <a:buSzPct val="100000"/>
              <a:buFont typeface="Arial"/>
              <a:buChar char="●"/>
            </a:pPr>
            <a:r>
              <a:rPr sz="2200" lang="es"/>
              <a:t>Virtual Social Media Manager</a:t>
            </a:r>
            <a:br>
              <a:rPr sz="1800" lang="es"/>
            </a:br>
            <a:r>
              <a:rPr sz="1800" lang="es"/>
              <a:t>High-level virtual assistant to manage when Posts are published, and evergreen posts support (re-publishing).</a:t>
            </a:r>
          </a:p>
          <a:p>
            <a:pPr rtl="0" lvl="0" indent="-368300" marL="457200">
              <a:buClr>
                <a:srgbClr val="000000"/>
              </a:buClr>
              <a:buSzPct val="100000"/>
              <a:buFont typeface="Arial"/>
              <a:buChar char="●"/>
            </a:pPr>
            <a:r>
              <a:rPr sz="2200" lang="es"/>
              <a:t>Jootool - Front-end Social Management </a:t>
            </a:r>
            <a:r>
              <a:rPr sz="2200" lang="es">
                <a:solidFill>
                  <a:schemeClr val="dk1"/>
                </a:solidFill>
              </a:rPr>
              <a:t>Team</a:t>
            </a:r>
            <a:br>
              <a:rPr sz="1800" lang="es"/>
            </a:br>
            <a:r>
              <a:rPr sz="1800" lang="es"/>
              <a:t>Front-end team tool to configure channels, browse, manage content requests and posts.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pic>
        <p:nvPicPr>
          <p:cNvPr id="66" name="Shape 66"/>
          <p:cNvPicPr preferRelativeResize="0"/>
          <p:nvPr/>
        </p:nvPicPr>
        <p:blipFill>
          <a:blip r:embed="rId3"/>
          <a:stretch>
            <a:fillRect/>
          </a:stretch>
        </p:blipFill>
        <p:spPr>
          <a:xfrm>
            <a:off y="5531250" x="7787075"/>
            <a:ext cy="1219200" cx="1219200"/>
          </a:xfrm>
          <a:prstGeom prst="rect">
            <a:avLst/>
          </a:prstGeom>
          <a:noFill/>
          <a:ln>
            <a:noFill/>
          </a:ln>
        </p:spPr>
      </p:pic>
      <p:sp>
        <p:nvSpPr>
          <p:cNvPr id="67" name="Shape 67"/>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68" name="Shape 68"/>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Social Publishing Management</a:t>
            </a:r>
            <a:r>
              <a:rPr sz="2200" lang="es">
                <a:solidFill>
                  <a:schemeClr val="dk1"/>
                </a:solidFill>
              </a:rPr>
              <a:t>: beyond auto-posting content, Joocial introduces tools at component item level to define specific properties.</a:t>
            </a:r>
          </a:p>
        </p:txBody>
      </p:sp>
      <p:sp>
        <p:nvSpPr>
          <p:cNvPr id="69" name="Shape 69"/>
          <p:cNvSpPr/>
          <p:nvPr/>
        </p:nvSpPr>
        <p:spPr>
          <a:xfrm>
            <a:off y="3868325" x="4337712"/>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pic>
        <p:nvPicPr>
          <p:cNvPr id="70" name="Shape 70"/>
          <p:cNvPicPr preferRelativeResize="0"/>
          <p:nvPr/>
        </p:nvPicPr>
        <p:blipFill>
          <a:blip r:embed="rId4"/>
          <a:stretch>
            <a:fillRect/>
          </a:stretch>
        </p:blipFill>
        <p:spPr>
          <a:xfrm>
            <a:off y="2929075" x="103600"/>
            <a:ext cy="2832275" cx="4085575"/>
          </a:xfrm>
          <a:prstGeom prst="rect">
            <a:avLst/>
          </a:prstGeom>
          <a:noFill/>
          <a:ln>
            <a:noFill/>
          </a:ln>
        </p:spPr>
      </p:pic>
      <p:pic>
        <p:nvPicPr>
          <p:cNvPr id="71" name="Shape 71"/>
          <p:cNvPicPr preferRelativeResize="0"/>
          <p:nvPr/>
        </p:nvPicPr>
        <p:blipFill>
          <a:blip r:embed="rId5"/>
          <a:stretch>
            <a:fillRect/>
          </a:stretch>
        </p:blipFill>
        <p:spPr>
          <a:xfrm>
            <a:off y="2686575" x="4860900"/>
            <a:ext cy="4010624" cx="4018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77" name="Shape 77"/>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 Management</a:t>
            </a:r>
            <a:r>
              <a:rPr sz="2200" lang="es">
                <a:solidFill>
                  <a:schemeClr val="dk1"/>
                </a:solidFill>
              </a:rPr>
              <a:t> is available in the integrated components</a:t>
            </a:r>
          </a:p>
        </p:txBody>
      </p:sp>
      <p:sp>
        <p:nvSpPr>
          <p:cNvPr id="78" name="Shape 78"/>
          <p:cNvSpPr/>
          <p:nvPr/>
        </p:nvSpPr>
        <p:spPr>
          <a:xfrm>
            <a:off y="5562700" x="838925"/>
            <a:ext cy="718800" cx="6504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79" name="Shape 79"/>
          <p:cNvSpPr/>
          <p:nvPr/>
        </p:nvSpPr>
        <p:spPr>
          <a:xfrm>
            <a:off y="2124375" x="7033575"/>
            <a:ext cy="638999" cx="707399"/>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0" name="Shape 80"/>
          <p:cNvSpPr txBox="1"/>
          <p:nvPr/>
        </p:nvSpPr>
        <p:spPr>
          <a:xfrm>
            <a:off y="6447600" x="167050"/>
            <a:ext cy="457200" cx="8596499"/>
          </a:xfrm>
          <a:prstGeom prst="rect">
            <a:avLst/>
          </a:prstGeom>
        </p:spPr>
        <p:txBody>
          <a:bodyPr bIns="91425" rIns="91425" lIns="91425" tIns="91425" anchor="t" anchorCtr="0">
            <a:noAutofit/>
          </a:bodyPr>
          <a:lstStyle/>
          <a:p>
            <a:pPr rtl="0" lvl="0">
              <a:buNone/>
            </a:pPr>
            <a:r>
              <a:rPr lang="es">
                <a:solidFill>
                  <a:schemeClr val="dk1"/>
                </a:solidFill>
              </a:rPr>
              <a:t>Integrated with Joomla Articles, EasyBlog, FlexiContent, JoomShopping, K2, SobiPro, Zoo, and more. </a:t>
            </a:r>
          </a:p>
        </p:txBody>
      </p:sp>
      <p:pic>
        <p:nvPicPr>
          <p:cNvPr id="81" name="Shape 81"/>
          <p:cNvPicPr preferRelativeResize="0"/>
          <p:nvPr/>
        </p:nvPicPr>
        <p:blipFill>
          <a:blip r:embed="rId3"/>
          <a:stretch>
            <a:fillRect/>
          </a:stretch>
        </p:blipFill>
        <p:spPr>
          <a:xfrm>
            <a:off y="2247939" x="1585275"/>
            <a:ext cy="1728063" cx="5448300"/>
          </a:xfrm>
          <a:prstGeom prst="rect">
            <a:avLst/>
          </a:prstGeom>
          <a:noFill/>
          <a:ln>
            <a:noFill/>
          </a:ln>
        </p:spPr>
      </p:pic>
      <p:pic>
        <p:nvPicPr>
          <p:cNvPr id="82" name="Shape 82"/>
          <p:cNvPicPr preferRelativeResize="0"/>
          <p:nvPr/>
        </p:nvPicPr>
        <p:blipFill>
          <a:blip r:embed="rId4"/>
          <a:stretch>
            <a:fillRect/>
          </a:stretch>
        </p:blipFill>
        <p:spPr>
          <a:xfrm>
            <a:off y="4595762" x="1585275"/>
            <a:ext cy="1504950" cx="54483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pic>
        <p:nvPicPr>
          <p:cNvPr id="87" name="Shape 87"/>
          <p:cNvPicPr preferRelativeResize="0"/>
          <p:nvPr/>
        </p:nvPicPr>
        <p:blipFill>
          <a:blip r:embed="rId3"/>
          <a:stretch>
            <a:fillRect/>
          </a:stretch>
        </p:blipFill>
        <p:spPr>
          <a:xfrm>
            <a:off y="5531250" x="7787075"/>
            <a:ext cy="1219200" cx="1219200"/>
          </a:xfrm>
          <a:prstGeom prst="rect">
            <a:avLst/>
          </a:prstGeom>
          <a:noFill/>
          <a:ln>
            <a:noFill/>
          </a:ln>
        </p:spPr>
      </p:pic>
      <p:sp>
        <p:nvSpPr>
          <p:cNvPr id="88" name="Shape 88"/>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89" name="Shape 89"/>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 This: </a:t>
            </a:r>
            <a:r>
              <a:rPr sz="2200" lang="es">
                <a:solidFill>
                  <a:schemeClr val="dk1"/>
                </a:solidFill>
              </a:rPr>
              <a:t>Allows to force publishing this post (when it’s generally excluded), or do not post it (when it’s generally included)</a:t>
            </a:r>
          </a:p>
          <a:p>
            <a:r>
              <a:t/>
            </a:r>
          </a:p>
          <a:p>
            <a:pPr rtl="0" lvl="0">
              <a:buNone/>
            </a:pPr>
            <a:r>
              <a:rPr b="1" sz="2200" lang="es">
                <a:solidFill>
                  <a:schemeClr val="dk1"/>
                </a:solidFill>
              </a:rPr>
              <a:t>Evergreen Post: </a:t>
            </a:r>
            <a:r>
              <a:rPr sz="2200" lang="es">
                <a:solidFill>
                  <a:schemeClr val="dk1"/>
                </a:solidFill>
              </a:rPr>
              <a:t>Check it to mark the post as evergreen (virtual management can re-publish it)</a:t>
            </a:r>
          </a:p>
        </p:txBody>
      </p:sp>
      <p:pic>
        <p:nvPicPr>
          <p:cNvPr id="90" name="Shape 90"/>
          <p:cNvPicPr preferRelativeResize="0"/>
          <p:nvPr/>
        </p:nvPicPr>
        <p:blipFill>
          <a:blip r:embed="rId4"/>
          <a:stretch>
            <a:fillRect/>
          </a:stretch>
        </p:blipFill>
        <p:spPr>
          <a:xfrm>
            <a:off y="3807212" x="2443750"/>
            <a:ext cy="1724025" cx="4381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stretch>
            <a:fillRect/>
          </a:stretch>
        </p:blipFill>
        <p:spPr>
          <a:xfrm>
            <a:off y="5531250" x="7787075"/>
            <a:ext cy="1219200" cx="1219200"/>
          </a:xfrm>
          <a:prstGeom prst="rect">
            <a:avLst/>
          </a:prstGeom>
          <a:noFill/>
          <a:ln>
            <a:noFill/>
          </a:ln>
        </p:spPr>
      </p:pic>
      <p:sp>
        <p:nvSpPr>
          <p:cNvPr id="96" name="Shape 9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97" name="Shape 97"/>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Posting Date: </a:t>
            </a:r>
            <a:r>
              <a:rPr sz="2200" lang="es">
                <a:solidFill>
                  <a:schemeClr val="dk1"/>
                </a:solidFill>
              </a:rPr>
              <a:t>Schedule when the Post must be published, and a sequence of re-publications.</a:t>
            </a:r>
          </a:p>
        </p:txBody>
      </p:sp>
      <p:pic>
        <p:nvPicPr>
          <p:cNvPr id="98" name="Shape 98"/>
          <p:cNvPicPr preferRelativeResize="0"/>
          <p:nvPr/>
        </p:nvPicPr>
        <p:blipFill>
          <a:blip r:embed="rId4"/>
          <a:stretch>
            <a:fillRect/>
          </a:stretch>
        </p:blipFill>
        <p:spPr>
          <a:xfrm>
            <a:off y="2681598" x="1495975"/>
            <a:ext cy="3861575" cx="61520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pic>
        <p:nvPicPr>
          <p:cNvPr id="103" name="Shape 103"/>
          <p:cNvPicPr preferRelativeResize="0"/>
          <p:nvPr/>
        </p:nvPicPr>
        <p:blipFill>
          <a:blip r:embed="rId3"/>
          <a:stretch>
            <a:fillRect/>
          </a:stretch>
        </p:blipFill>
        <p:spPr>
          <a:xfrm>
            <a:off y="5531250" x="7787075"/>
            <a:ext cy="1219200" cx="1219200"/>
          </a:xfrm>
          <a:prstGeom prst="rect">
            <a:avLst/>
          </a:prstGeom>
          <a:noFill/>
          <a:ln>
            <a:noFill/>
          </a:ln>
        </p:spPr>
      </p:pic>
      <p:sp>
        <p:nvSpPr>
          <p:cNvPr id="104" name="Shape 10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K2 social content management</a:t>
            </a:r>
          </a:p>
          <a:p>
            <a:pPr rtl="0" lvl="0">
              <a:buNone/>
            </a:pPr>
            <a:r>
              <a:rPr sz="3000" lang="es"/>
              <a:t>Social Publishing Management</a:t>
            </a:r>
          </a:p>
        </p:txBody>
      </p:sp>
      <p:sp>
        <p:nvSpPr>
          <p:cNvPr id="105" name="Shape 105"/>
          <p:cNvSpPr txBox="1"/>
          <p:nvPr/>
        </p:nvSpPr>
        <p:spPr>
          <a:xfrm>
            <a:off y="1734475" x="296675"/>
            <a:ext cy="3000000" cx="8581199"/>
          </a:xfrm>
          <a:prstGeom prst="rect">
            <a:avLst/>
          </a:prstGeom>
        </p:spPr>
        <p:txBody>
          <a:bodyPr bIns="91425" rIns="91425" lIns="91425" tIns="91425" anchor="t" anchorCtr="0">
            <a:noAutofit/>
          </a:bodyPr>
          <a:lstStyle/>
          <a:p>
            <a:pPr rtl="0" lvl="0">
              <a:buNone/>
            </a:pPr>
            <a:r>
              <a:rPr b="1" sz="2200" lang="es">
                <a:solidFill>
                  <a:schemeClr val="dk1"/>
                </a:solidFill>
              </a:rPr>
              <a:t>About World Clock &amp; Time Zone Map: </a:t>
            </a:r>
            <a:r>
              <a:rPr sz="2200" lang="es">
                <a:solidFill>
                  <a:schemeClr val="dk1"/>
                </a:solidFill>
              </a:rPr>
              <a:t>all times are related to the server time zone. Please, remember to adjust it according to your audience. </a:t>
            </a:r>
          </a:p>
        </p:txBody>
      </p:sp>
      <p:pic>
        <p:nvPicPr>
          <p:cNvPr id="106" name="Shape 106"/>
          <p:cNvPicPr preferRelativeResize="0"/>
          <p:nvPr/>
        </p:nvPicPr>
        <p:blipFill>
          <a:blip r:embed="rId4"/>
          <a:stretch>
            <a:fillRect/>
          </a:stretch>
        </p:blipFill>
        <p:spPr>
          <a:xfrm>
            <a:off y="3007325" x="1693872"/>
            <a:ext cy="3527299" cx="5756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